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8" r:id="rId3"/>
    <p:sldId id="257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8A35F-5FC0-4BDD-AD93-C7655CBE3CD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2F04C-194D-42E4-ABBA-FCB3610AF1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91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2F04C-194D-42E4-ABBA-FCB3610AF16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816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9463653-D5AD-4477-9138-6F5D2991C7BB}" type="datetimeFigureOut">
              <a:rPr lang="en-US" smtClean="0"/>
              <a:t>9/20/2010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F9E9D5E-10FA-4834-B72D-9C0308A3BE34}" type="slidenum">
              <a:rPr lang="en-US" smtClean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tedmundsbury.gov.uk/sebc/visit/410ad-865ad.cfm" TargetMode="Externa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C&#230;dmon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hyperlink" Target="http://en.wikipedia.org/wiki/Bed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ersplowman.org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hyperlink" Target="http://sanmartcult.blogspot.com/2008/11/industrial-revolution-victorian-ag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Very brief history of the english language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Old English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Middle English</a:t>
            </a:r>
          </a:p>
          <a:p>
            <a:pPr marL="457200" indent="-457200">
              <a:buFontTx/>
              <a:buChar char="-"/>
            </a:pP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Early-Modern English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23744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Old English Text MT" pitchFamily="66" charset="0"/>
              </a:rPr>
              <a:t>Old English</a:t>
            </a:r>
            <a:br>
              <a:rPr lang="en-US" dirty="0" smtClean="0">
                <a:latin typeface="Old English Text MT" pitchFamily="66" charset="0"/>
              </a:rPr>
            </a:br>
            <a:r>
              <a:rPr lang="en-US" dirty="0" smtClean="0">
                <a:latin typeface="Old English Text MT" pitchFamily="66" charset="0"/>
              </a:rPr>
              <a:t>Ca. 650-1066</a:t>
            </a:r>
            <a:endParaRPr lang="en-US" dirty="0">
              <a:latin typeface="Old English Text M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5334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Not the English spoken by Shakespeare!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60" y="2590800"/>
            <a:ext cx="2743200" cy="3022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2286000"/>
            <a:ext cx="678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Old English was spoken by the Anglo Saxons – a group of people living in Britain before the Norman (French) Invasion of 1066.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429000"/>
            <a:ext cx="6477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Anglo Saxons were a Germanic People, descended from three primary invading tribes: the Angles, the Saxons, and the Jutes. 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720" y="3886200"/>
            <a:ext cx="1678560" cy="24669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791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</a:t>
            </a:r>
            <a:r>
              <a:rPr lang="en-US" sz="1200" dirty="0" smtClean="0"/>
              <a:t>Source: </a:t>
            </a:r>
            <a:r>
              <a:rPr lang="en-US" sz="1200" dirty="0" smtClean="0">
                <a:hlinkClick r:id="rId5"/>
              </a:rPr>
              <a:t>www.stedmundsbury.gov.uk/sebc/visit/410ad-865ad.cfm</a:t>
            </a:r>
            <a:r>
              <a:rPr lang="en-US" sz="1200" dirty="0"/>
              <a:t>; http://www.essentialnormanconquest.com/</a:t>
            </a:r>
          </a:p>
        </p:txBody>
      </p:sp>
    </p:spTree>
    <p:extLst>
      <p:ext uri="{BB962C8B-B14F-4D97-AF65-F5344CB8AC3E}">
        <p14:creationId xmlns:p14="http://schemas.microsoft.com/office/powerpoint/2010/main" val="3529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48" y="1143000"/>
            <a:ext cx="8229600" cy="1096655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Old English Text MT" pitchFamily="66" charset="0"/>
              </a:rPr>
              <a:t>Old English</a:t>
            </a:r>
            <a:endParaRPr lang="en-US" dirty="0">
              <a:solidFill>
                <a:schemeClr val="bg1"/>
              </a:solidFill>
              <a:latin typeface="Old English Text MT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60198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Source: </a:t>
            </a:r>
            <a:r>
              <a:rPr lang="en-US" dirty="0" smtClean="0">
                <a:hlinkClick r:id="rId3"/>
              </a:rPr>
              <a:t>http://en.wikipedia.org/</a:t>
            </a:r>
            <a:r>
              <a:rPr lang="en-US" dirty="0" err="1" smtClean="0">
                <a:hlinkClick r:id="rId3"/>
              </a:rPr>
              <a:t>Cædmon</a:t>
            </a:r>
            <a:r>
              <a:rPr lang="en-US" dirty="0" smtClean="0"/>
              <a:t>; </a:t>
            </a:r>
            <a:r>
              <a:rPr lang="en-US" dirty="0" smtClean="0">
                <a:hlinkClick r:id="rId4"/>
              </a:rPr>
              <a:t>http://en.wikipedia.org/wiki/Bede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286000"/>
            <a:ext cx="73914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u="sng" dirty="0" smtClean="0">
                <a:solidFill>
                  <a:schemeClr val="bg1"/>
                </a:solidFill>
                <a:latin typeface="Rockwell" pitchFamily="18" charset="0"/>
              </a:rPr>
              <a:t>C</a:t>
            </a:r>
            <a:r>
              <a:rPr lang="en-US" sz="2400" b="1" u="sng" dirty="0" smtClean="0">
                <a:solidFill>
                  <a:schemeClr val="bg1"/>
                </a:solidFill>
                <a:latin typeface="Rockwell" pitchFamily="18" charset="0"/>
              </a:rPr>
              <a:t>ædmon’s Hymn</a:t>
            </a:r>
            <a:endParaRPr lang="en-US" sz="2200" b="1" u="sng" dirty="0" smtClean="0">
              <a:solidFill>
                <a:schemeClr val="bg1"/>
              </a:solidFill>
              <a:latin typeface="Rockwell" pitchFamily="18" charset="0"/>
            </a:endParaRPr>
          </a:p>
          <a:p>
            <a:pPr algn="ctr"/>
            <a:r>
              <a:rPr lang="en-US" sz="2200" dirty="0" smtClean="0">
                <a:solidFill>
                  <a:schemeClr val="bg1"/>
                </a:solidFill>
                <a:latin typeface="Old English Text MT" pitchFamily="66" charset="0"/>
              </a:rPr>
              <a:t>Nu we </a:t>
            </a:r>
            <a:r>
              <a:rPr lang="en-US" sz="2200" dirty="0">
                <a:solidFill>
                  <a:schemeClr val="bg1"/>
                </a:solidFill>
                <a:latin typeface="Old English Text MT" pitchFamily="66" charset="0"/>
              </a:rPr>
              <a:t>sculon herigean     heofonrices weard,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ld English Text MT" pitchFamily="66" charset="0"/>
              </a:rPr>
              <a:t>meotodes meahte     ond his modgeþanc,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ld English Text MT" pitchFamily="66" charset="0"/>
              </a:rPr>
              <a:t>weorc wuldorfæder,     swa he wundra gehwæs,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ld English Text MT" pitchFamily="66" charset="0"/>
              </a:rPr>
              <a:t>ece drihten,     or </a:t>
            </a:r>
            <a:r>
              <a:rPr lang="en-US" sz="2200" dirty="0" smtClean="0">
                <a:solidFill>
                  <a:schemeClr val="bg1"/>
                </a:solidFill>
                <a:latin typeface="Old English Text MT" pitchFamily="66" charset="0"/>
              </a:rPr>
              <a:t>onstealde.</a:t>
            </a:r>
            <a:endParaRPr lang="en-US" sz="2200" dirty="0">
              <a:solidFill>
                <a:schemeClr val="bg1"/>
              </a:solidFill>
              <a:latin typeface="Old English Text MT" pitchFamily="66" charset="0"/>
            </a:endParaRP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ld English Text MT" pitchFamily="66" charset="0"/>
              </a:rPr>
              <a:t>He ærest sceop      eorðan bearnum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ld English Text MT" pitchFamily="66" charset="0"/>
              </a:rPr>
              <a:t>heofon to hrofe,     halig scyppend;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ld English Text MT" pitchFamily="66" charset="0"/>
              </a:rPr>
              <a:t>þa </a:t>
            </a:r>
            <a:r>
              <a:rPr lang="en-US" sz="2200" dirty="0" smtClean="0">
                <a:solidFill>
                  <a:schemeClr val="bg1"/>
                </a:solidFill>
                <a:latin typeface="Old English Text MT" pitchFamily="66" charset="0"/>
              </a:rPr>
              <a:t>middangeard </a:t>
            </a:r>
            <a:r>
              <a:rPr lang="en-US" sz="2200" dirty="0">
                <a:solidFill>
                  <a:schemeClr val="bg1"/>
                </a:solidFill>
                <a:latin typeface="Old English Text MT" pitchFamily="66" charset="0"/>
              </a:rPr>
              <a:t>    moncynnes weard,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ld English Text MT" pitchFamily="66" charset="0"/>
              </a:rPr>
              <a:t>ece drihten,     æfter teode</a:t>
            </a:r>
          </a:p>
          <a:p>
            <a:pPr algn="ctr"/>
            <a:r>
              <a:rPr lang="en-US" sz="2200" dirty="0">
                <a:solidFill>
                  <a:schemeClr val="bg1"/>
                </a:solidFill>
                <a:latin typeface="Old English Text MT" pitchFamily="66" charset="0"/>
              </a:rPr>
              <a:t>firum foldan,     frea ælmihtig.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012" y="4369316"/>
            <a:ext cx="1939744" cy="183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85931"/>
            <a:ext cx="2032744" cy="18476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Middle English</a:t>
            </a:r>
            <a:br>
              <a:rPr lang="en-US" dirty="0" smtClean="0"/>
            </a:br>
            <a:r>
              <a:rPr lang="en-US" dirty="0" smtClean="0"/>
              <a:t>Ca. 1066 - 1500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048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What happened in Britain in the year 1066?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133600"/>
            <a:ext cx="739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William the Conqueror invades England with his Norman (French) Army and defeats the army of Harold </a:t>
            </a:r>
            <a:r>
              <a:rPr lang="en-US" sz="2000" b="1" dirty="0" err="1" smtClean="0">
                <a:solidFill>
                  <a:schemeClr val="bg1"/>
                </a:solidFill>
              </a:rPr>
              <a:t>Godwinson</a:t>
            </a:r>
            <a:r>
              <a:rPr lang="en-US" sz="2000" b="1" dirty="0" smtClean="0">
                <a:solidFill>
                  <a:schemeClr val="bg1"/>
                </a:solidFill>
              </a:rPr>
              <a:t> at the Battle of Hastings.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077077"/>
            <a:ext cx="3441700" cy="2581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6447" y="33516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The infusion of the Norman language (Old French) which was Latin based, with the Anglo-Saxon language (Old English) which was Germanic, led to a hybridization which would become Middle English.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5715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Image Source: http://www.castleuk.net/castle_lists_south/199/images/1066.jpg</a:t>
            </a:r>
          </a:p>
        </p:txBody>
      </p:sp>
    </p:spTree>
    <p:extLst>
      <p:ext uri="{BB962C8B-B14F-4D97-AF65-F5344CB8AC3E}">
        <p14:creationId xmlns:p14="http://schemas.microsoft.com/office/powerpoint/2010/main" val="793348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t="5616" r="27220" b="20791"/>
          <a:stretch/>
        </p:blipFill>
        <p:spPr bwMode="auto">
          <a:xfrm>
            <a:off x="152400" y="1066800"/>
            <a:ext cx="3772452" cy="396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>
                <a:latin typeface="Bradley Hand ITC" pitchFamily="66" charset="0"/>
              </a:rPr>
              <a:t>    </a:t>
            </a:r>
            <a:r>
              <a:rPr lang="en-US" sz="4000" dirty="0" smtClean="0">
                <a:solidFill>
                  <a:schemeClr val="bg1"/>
                </a:solidFill>
                <a:latin typeface="Bradley Hand ITC" pitchFamily="66" charset="0"/>
              </a:rPr>
              <a:t>Middle English</a:t>
            </a:r>
            <a:endParaRPr lang="en-US" sz="4000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6137294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source: </a:t>
            </a:r>
            <a:r>
              <a:rPr lang="en-US" dirty="0" smtClean="0">
                <a:hlinkClick r:id="rId3"/>
              </a:rPr>
              <a:t>http://www.piersplowman.org/</a:t>
            </a:r>
            <a:r>
              <a:rPr lang="en-US" dirty="0" smtClean="0"/>
              <a:t>; http://oneeyedman.net/school-archive/classes/fulltext/chaucer.jpg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962400" y="1371600"/>
            <a:ext cx="4724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bg1"/>
                </a:solidFill>
                <a:latin typeface="Bradley Hand ITC" pitchFamily="66" charset="0"/>
              </a:rPr>
              <a:t>Piers Plowman (Prologue)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In a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somer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seson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whan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soft was the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sonne</a:t>
            </a:r>
            <a:endParaRPr lang="en-US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I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shope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me in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shroudes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as I a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shepe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were;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Went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wyde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in this world,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wondres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to here.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Ac on a May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mornyng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, on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Malverne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Hulles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,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Me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byfel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a ferly, of fairy me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thoughte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: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I was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wery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forwandred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and went to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reste</a:t>
            </a:r>
            <a:endParaRPr lang="en-US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Under a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brode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banke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bi a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bornes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side,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And as I lay and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lened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and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loked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in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wateres</a:t>
            </a:r>
            <a:endParaRPr lang="en-US" b="1" dirty="0" smtClean="0">
              <a:solidFill>
                <a:schemeClr val="bg1"/>
              </a:solidFill>
              <a:latin typeface="Bradley Hand ITC" pitchFamily="66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I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slombred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 in a </a:t>
            </a:r>
            <a:r>
              <a:rPr lang="en-US" b="1" dirty="0" err="1" smtClean="0">
                <a:solidFill>
                  <a:schemeClr val="bg1"/>
                </a:solidFill>
                <a:latin typeface="Bradley Hand ITC" pitchFamily="66" charset="0"/>
              </a:rPr>
              <a:t>slepyng</a:t>
            </a:r>
            <a:r>
              <a:rPr lang="en-US" b="1" dirty="0" smtClean="0">
                <a:solidFill>
                  <a:schemeClr val="bg1"/>
                </a:solidFill>
                <a:latin typeface="Bradley Hand ITC" pitchFamily="66" charset="0"/>
              </a:rPr>
              <a:t>…</a:t>
            </a:r>
            <a:endParaRPr lang="en-US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211" y="4215438"/>
            <a:ext cx="2617081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61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398" y="3864519"/>
            <a:ext cx="2600324" cy="2716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384" y="1371600"/>
            <a:ext cx="7737230" cy="304800"/>
          </a:xfrm>
        </p:spPr>
        <p:txBody>
          <a:bodyPr>
            <a:noAutofit/>
          </a:bodyPr>
          <a:lstStyle/>
          <a:p>
            <a:r>
              <a:rPr lang="en-US" sz="4000" dirty="0" smtClean="0"/>
              <a:t>Early-Modern English</a:t>
            </a:r>
            <a:br>
              <a:rPr lang="en-US" sz="4000" dirty="0" smtClean="0"/>
            </a:br>
            <a:r>
              <a:rPr lang="en-US" sz="4000" dirty="0" smtClean="0"/>
              <a:t>Ca. 1500-1650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784634" y="2558328"/>
            <a:ext cx="7848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THIS is the English spoken by Shakespeare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8094" y="2992546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“Speak </a:t>
            </a:r>
            <a:r>
              <a:rPr lang="en-US" i="1" dirty="0">
                <a:solidFill>
                  <a:schemeClr val="bg1"/>
                </a:solidFill>
              </a:rPr>
              <a:t>the speech, I pray you, as I </a:t>
            </a:r>
            <a:r>
              <a:rPr lang="en-US" i="1" dirty="0" err="1">
                <a:solidFill>
                  <a:schemeClr val="bg1"/>
                </a:solidFill>
              </a:rPr>
              <a:t>pronounc'd</a:t>
            </a:r>
            <a:r>
              <a:rPr lang="en-US" i="1" dirty="0">
                <a:solidFill>
                  <a:schemeClr val="bg1"/>
                </a:solidFill>
              </a:rPr>
              <a:t> it to you,</a:t>
            </a:r>
            <a:br>
              <a:rPr lang="en-US" i="1" dirty="0">
                <a:solidFill>
                  <a:schemeClr val="bg1"/>
                </a:solidFill>
              </a:rPr>
            </a:br>
            <a:r>
              <a:rPr lang="en-US" i="1" dirty="0">
                <a:solidFill>
                  <a:schemeClr val="bg1"/>
                </a:solidFill>
              </a:rPr>
              <a:t>trippingly on the tongue; but if you mouth it, as many of </a:t>
            </a:r>
            <a:r>
              <a:rPr lang="en-US" i="1" dirty="0" smtClean="0">
                <a:solidFill>
                  <a:schemeClr val="bg1"/>
                </a:solidFill>
              </a:rPr>
              <a:t>our players </a:t>
            </a:r>
            <a:r>
              <a:rPr lang="en-US" i="1" dirty="0">
                <a:solidFill>
                  <a:schemeClr val="bg1"/>
                </a:solidFill>
              </a:rPr>
              <a:t>do, I had as </a:t>
            </a:r>
            <a:r>
              <a:rPr lang="en-US" i="1" dirty="0" err="1">
                <a:solidFill>
                  <a:schemeClr val="bg1"/>
                </a:solidFill>
              </a:rPr>
              <a:t>lief</a:t>
            </a:r>
            <a:r>
              <a:rPr lang="en-US" i="1" dirty="0">
                <a:solidFill>
                  <a:schemeClr val="bg1"/>
                </a:solidFill>
              </a:rPr>
              <a:t> the town-crier spoke my lines</a:t>
            </a:r>
            <a:r>
              <a:rPr lang="en-US" i="1" dirty="0" smtClean="0">
                <a:solidFill>
                  <a:schemeClr val="bg1"/>
                </a:solidFill>
              </a:rPr>
              <a:t>.” </a:t>
            </a:r>
            <a:r>
              <a:rPr lang="en-US" dirty="0" smtClean="0">
                <a:solidFill>
                  <a:schemeClr val="bg1"/>
                </a:solidFill>
              </a:rPr>
              <a:t>Hamlet, Prince of Denmark. (3.2.1-4)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18288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The dialect of the English Renaissance (the word “Renaissance” is </a:t>
            </a:r>
            <a:r>
              <a:rPr lang="en-US" sz="2000" i="1" dirty="0">
                <a:solidFill>
                  <a:schemeClr val="bg1"/>
                </a:solidFill>
              </a:rPr>
              <a:t>F</a:t>
            </a:r>
            <a:r>
              <a:rPr lang="en-US" sz="2000" i="1" dirty="0" smtClean="0">
                <a:solidFill>
                  <a:schemeClr val="bg1"/>
                </a:solidFill>
              </a:rPr>
              <a:t>rench for rebirth).</a:t>
            </a:r>
            <a:endParaRPr lang="en-US" sz="2000" i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575" y="4299476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Linguists tell us that the Early-Modern accent sounded Kentuckian – think Col. </a:t>
            </a:r>
            <a:r>
              <a:rPr lang="en-US" b="1" dirty="0" smtClean="0">
                <a:solidFill>
                  <a:schemeClr val="bg1"/>
                </a:solidFill>
              </a:rPr>
              <a:t>Sanders.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11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Modern English</a:t>
            </a:r>
            <a:br>
              <a:rPr lang="en-US" dirty="0" smtClean="0"/>
            </a:br>
            <a:r>
              <a:rPr lang="en-US" dirty="0" smtClean="0"/>
              <a:t>Ca. 1650 - Present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Modern English is essentially an expanded version of Early-Modern English, that is, the vocabulary of Modern English is substantially larger due to Industrial Revolution and British Colonialism.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1722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Image </a:t>
            </a:r>
            <a:r>
              <a:rPr lang="en-US" sz="1200" dirty="0"/>
              <a:t>Source: </a:t>
            </a:r>
            <a:r>
              <a:rPr lang="en-US" sz="1200" dirty="0">
                <a:hlinkClick r:id="rId2"/>
              </a:rPr>
              <a:t>http://</a:t>
            </a:r>
            <a:r>
              <a:rPr lang="en-US" sz="1200" dirty="0" smtClean="0">
                <a:hlinkClick r:id="rId2"/>
              </a:rPr>
              <a:t>sanmartcult.blogspot.com/2008/11/industrial-revolution-victorian-age.html</a:t>
            </a:r>
            <a:r>
              <a:rPr lang="en-US" sz="1200" dirty="0"/>
              <a:t>; http://hemi.nyu.edu/cuaderno/politicalperformance2004/colonialism/colonialismdefinition.html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429000"/>
            <a:ext cx="2647950" cy="26479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26598"/>
            <a:ext cx="3048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8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105</TotalTime>
  <Words>383</Words>
  <Application>Microsoft Office PowerPoint</Application>
  <PresentationFormat>On-screen Show (4:3)</PresentationFormat>
  <Paragraphs>47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A Very brief history of the english language</vt:lpstr>
      <vt:lpstr>Old English Ca. 650-1066</vt:lpstr>
      <vt:lpstr>Old English</vt:lpstr>
      <vt:lpstr>Middle English Ca. 1066 - 1500</vt:lpstr>
      <vt:lpstr>    Middle English</vt:lpstr>
      <vt:lpstr>Early-Modern English Ca. 1500-1650</vt:lpstr>
      <vt:lpstr>Modern English Ca. 1650 - Present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Miller</dc:creator>
  <cp:lastModifiedBy>Miller</cp:lastModifiedBy>
  <cp:revision>19</cp:revision>
  <dcterms:created xsi:type="dcterms:W3CDTF">2010-09-17T20:45:20Z</dcterms:created>
  <dcterms:modified xsi:type="dcterms:W3CDTF">2010-09-20T23:27:22Z</dcterms:modified>
</cp:coreProperties>
</file>