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1" r:id="rId5"/>
    <p:sldId id="259" r:id="rId6"/>
    <p:sldId id="269" r:id="rId7"/>
    <p:sldId id="273" r:id="rId8"/>
    <p:sldId id="260" r:id="rId9"/>
    <p:sldId id="270" r:id="rId10"/>
    <p:sldId id="262" r:id="rId11"/>
    <p:sldId id="263" r:id="rId12"/>
    <p:sldId id="272" r:id="rId13"/>
    <p:sldId id="264" r:id="rId14"/>
    <p:sldId id="265" r:id="rId15"/>
    <p:sldId id="271" r:id="rId16"/>
    <p:sldId id="266" r:id="rId17"/>
    <p:sldId id="267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91859" autoAdjust="0"/>
  </p:normalViewPr>
  <p:slideViewPr>
    <p:cSldViewPr>
      <p:cViewPr varScale="1">
        <p:scale>
          <a:sx n="79" d="100"/>
          <a:sy n="79" d="100"/>
        </p:scale>
        <p:origin x="125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3B8CC-0E55-4E60-8A0A-4CC01B78215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CAE73-1E68-4016-8CED-F4E70D94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08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F5360F-7C0C-43FD-AF0C-15625F5B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66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65BA0-9473-4666-AC4F-CB923516F5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20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62E20-3674-4048-9D60-9E9A72F6C7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2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21EB8-8D5F-4D0D-808F-3DD154CFF19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52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0522C-434D-4A5E-938B-FBF2AF921DC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23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39B7E-C518-409F-AEA6-74D355EB41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9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586AD-E8E1-499E-9422-C5AED21F23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35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7EF4C-3B7F-48B4-BB43-CC91EC2963C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0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BF50A-EDF4-4DCE-BC62-A8D365AC67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8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FB1A1-9AB1-42E1-8AE9-006157C396E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8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FFA7B-8D36-4985-ABB4-F4222A88B2B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95866-1126-4393-8A4C-2EA66A23B2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77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0D334-43F4-4659-879A-E2FF3EA9BA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334B0-7FBB-422C-BD80-F55C2A03AC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83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FC5FD-0631-4091-AE1D-43370D521B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21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03987-4D84-46A8-A194-74619D4E72B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52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04A83-430F-405F-8E15-003AE23E677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73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DEEF9-7DE5-4C01-83FA-ADED2D7313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8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5486D-D0B9-43B9-9459-625DEF3C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74D77-1710-433B-967F-DF352FD7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6EED-6937-4AA6-A0F5-407BFC75B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4B12A-858E-43D6-8A4E-90923594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904B-6A77-4F02-8B3F-AE248A5CC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14624-4A76-4E3E-BDCE-741A66573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E9B46-D349-46A4-B1CF-5F63F5F25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09281-1393-48C0-A50A-FBFD81AD9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56E4E-B962-4FC2-9DC6-7FA18E1EF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91515-F743-4014-BEDE-F92C83F58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E3032-1372-45A2-B65C-82BD1132A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5870-A572-4DF4-A936-CE1F9C91B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07B52-B72B-47F0-A289-04146CFFA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71C97-2542-4D85-AB8C-6C376C87E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E4583D3A-5C40-4078-BDC3-F0EC740E8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8" charset="0"/>
          <a:ea typeface="Osaka" pitchFamily="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8" charset="0"/>
          <a:ea typeface="Osaka" pitchFamily="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8" charset="0"/>
          <a:ea typeface="Osaka" pitchFamily="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8" charset="0"/>
          <a:ea typeface="Osaka" pitchFamily="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8" charset="0"/>
          <a:ea typeface="Osaka" pitchFamily="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8" charset="0"/>
          <a:ea typeface="Osaka" pitchFamily="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8" charset="0"/>
          <a:ea typeface="Osaka" pitchFamily="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8" charset="0"/>
          <a:ea typeface="Osaka" pitchFamily="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" pitchFamily="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8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8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Geoffrey Chaucer &amp; </a:t>
            </a:r>
            <a:r>
              <a:rPr lang="en-US" i="1"/>
              <a:t>The Canterbury Tales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Famously captures and satirizes life in the late Middle Ages</a:t>
            </a:r>
          </a:p>
          <a:p>
            <a:pPr eaLnBrk="1" hangingPunct="1">
              <a:buFont typeface="Times" pitchFamily="8" charset="0"/>
              <a:buNone/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2800"/>
              <a:t>Author of the poem</a:t>
            </a:r>
          </a:p>
          <a:p>
            <a:pPr eaLnBrk="1" hangingPunct="1">
              <a:buFont typeface="Times" pitchFamily="8" charset="0"/>
              <a:buNone/>
              <a:defRPr/>
            </a:pPr>
            <a:r>
              <a:rPr lang="en-US" sz="2800" i="1"/>
              <a:t>The Canterbury Tales</a:t>
            </a:r>
          </a:p>
          <a:p>
            <a:pPr eaLnBrk="1" hangingPunct="1">
              <a:defRPr/>
            </a:pPr>
            <a:endParaRPr lang="en-US" sz="2800"/>
          </a:p>
        </p:txBody>
      </p:sp>
      <p:pic>
        <p:nvPicPr>
          <p:cNvPr id="2053" name="Picture 5" descr="chaucer-harvar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29200" y="1981200"/>
            <a:ext cx="3286125" cy="41148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Literary Characteristics of </a:t>
            </a:r>
            <a:br>
              <a:rPr lang="en-US"/>
            </a:br>
            <a:r>
              <a:rPr lang="en-US" i="1"/>
              <a:t>The Canterbury Tales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FRAME STORY: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 literary device in which a smaller story is told within the context of the tale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Example: Chaucer is telling the story of the pilgrims; within that, smaller tales are told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Literary Characteristics of </a:t>
            </a:r>
            <a:br>
              <a:rPr lang="en-US"/>
            </a:br>
            <a:r>
              <a:rPr lang="en-US" i="1"/>
              <a:t>The Canterbury Tales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HEROIC COUPLETS: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2 paired lines of poetry, written in iambic pentameter (meter). The pair (or couplet) must RHYME.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Introduced by Chaucer!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Example:</a:t>
            </a:r>
          </a:p>
          <a:p>
            <a:pPr eaLnBrk="1" hangingPunct="1">
              <a:lnSpc>
                <a:spcPct val="90000"/>
              </a:lnSpc>
              <a:buFont typeface="Times" pitchFamily="8" charset="0"/>
              <a:buNone/>
              <a:defRPr/>
            </a:pPr>
            <a:r>
              <a:rPr lang="en-US" sz="2800"/>
              <a:t>“You’re off to Canterbury - well, God speed!/</a:t>
            </a:r>
          </a:p>
          <a:p>
            <a:pPr eaLnBrk="1" hangingPunct="1">
              <a:lnSpc>
                <a:spcPct val="90000"/>
              </a:lnSpc>
              <a:buFont typeface="Times" pitchFamily="8" charset="0"/>
              <a:buNone/>
              <a:defRPr/>
            </a:pPr>
            <a:r>
              <a:rPr lang="en-US" sz="2800"/>
              <a:t>Blessed St. Thomas answer to your need!”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Literary Characteristics of </a:t>
            </a:r>
            <a:br>
              <a:rPr lang="en-US"/>
            </a:br>
            <a:r>
              <a:rPr lang="en-US" i="1"/>
              <a:t>The Canterbury Tales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SATIRE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When an author ridicules and exposes the faults of his or her subject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Used in order to provoke change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/>
              <a:t>The Canterbury Tales </a:t>
            </a:r>
            <a:r>
              <a:rPr lang="en-US" sz="2400"/>
              <a:t>is a very important satire, pointing out the need for change in Medieval beliefs and practices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Two tools Chaucer uses to create satire are 1. Verbal irony and 2. physiognomy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Literary Characteristics of </a:t>
            </a:r>
            <a:br>
              <a:rPr lang="en-US"/>
            </a:br>
            <a:r>
              <a:rPr lang="en-US" i="1"/>
              <a:t>The Canterbury Tales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VERBAL IRONY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Is when there is a meaningful contrast between what is said and what is actually meant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Example: Saying, “The </a:t>
            </a:r>
            <a:r>
              <a:rPr lang="en-US" i="1"/>
              <a:t>best</a:t>
            </a:r>
            <a:r>
              <a:rPr lang="en-US"/>
              <a:t> monk,” when really the monk does not really adhere to the ideals of monastic life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Literary Characteristics of </a:t>
            </a:r>
            <a:br>
              <a:rPr lang="en-US"/>
            </a:br>
            <a:r>
              <a:rPr lang="en-US" i="1"/>
              <a:t>The Canterbury Tales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PHYSIOGNOMY: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 use of physical appearance to suggest attributes of a person’s character or personality</a:t>
            </a:r>
          </a:p>
          <a:p>
            <a:pPr eaLnBrk="1" hangingPunct="1">
              <a:lnSpc>
                <a:spcPct val="90000"/>
              </a:lnSpc>
              <a:buFont typeface="Times" pitchFamily="8" charset="0"/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Example: Think of evil stepmother figures in Disney movies. Their harsh, angular appearances always hint at their malevolent motives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Characters’ Prologues and Tales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610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Chaucer meant for each character to share 4 tales in total, but died before he could achieve this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Before each tale, Chaucer includes a prologue or introduction of the person who will tell the tale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Each has a short introduction in the General Prologue, but here he or she is more fully developed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Narrator’s observations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Character’s words, actions, and interactions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Follows with shared tale told to the whole group of travelers.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Tales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ALLEGORY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A story with the purpose of teaching a moral lesson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Characters and events represent abstract qualities or ideas. The writer intends a secondary meaning.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Characters are often personifications of abstractions like greed, envy, etc.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Example: The Pardoner’s Tale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Tales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ROMANCE: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 story focusing on the episodic adventures of knights and the challenges they face</a:t>
            </a:r>
          </a:p>
          <a:p>
            <a:pPr eaLnBrk="1" hangingPunct="1">
              <a:lnSpc>
                <a:spcPct val="90000"/>
              </a:lnSpc>
              <a:buFont typeface="Times" pitchFamily="8" charset="0"/>
              <a:buNone/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Example: The Wife of Bath’s Tale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@</a:t>
            </a:r>
            <a:r>
              <a:rPr lang="en-US" dirty="0" err="1"/>
              <a:t>ChaucerDothTweet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 </a:t>
            </a:r>
            <a:r>
              <a:rPr lang="en-US" dirty="0" err="1"/>
              <a:t>litel</a:t>
            </a:r>
            <a:r>
              <a:rPr lang="en-US" dirty="0"/>
              <a:t> </a:t>
            </a:r>
            <a:r>
              <a:rPr lang="en-US" dirty="0" err="1"/>
              <a:t>daunse</a:t>
            </a:r>
            <a:r>
              <a:rPr lang="en-US" dirty="0"/>
              <a:t>. Make a </a:t>
            </a:r>
            <a:r>
              <a:rPr lang="en-US" dirty="0" err="1"/>
              <a:t>litel</a:t>
            </a:r>
            <a:r>
              <a:rPr lang="en-US" dirty="0"/>
              <a:t> love. </a:t>
            </a:r>
            <a:r>
              <a:rPr lang="en-US" dirty="0" err="1"/>
              <a:t>Gette</a:t>
            </a:r>
            <a:r>
              <a:rPr lang="en-US" dirty="0"/>
              <a:t> thee </a:t>
            </a:r>
            <a:r>
              <a:rPr lang="en-US" dirty="0" err="1"/>
              <a:t>doune</a:t>
            </a:r>
            <a:r>
              <a:rPr lang="en-US" dirty="0"/>
              <a:t> </a:t>
            </a:r>
            <a:r>
              <a:rPr lang="en-US" dirty="0" err="1"/>
              <a:t>thys</a:t>
            </a:r>
            <a:r>
              <a:rPr lang="en-US" dirty="0"/>
              <a:t> </a:t>
            </a:r>
            <a:r>
              <a:rPr lang="en-US" dirty="0" err="1"/>
              <a:t>nighte</a:t>
            </a:r>
            <a:r>
              <a:rPr lang="en-US" dirty="0"/>
              <a:t>.</a:t>
            </a:r>
          </a:p>
          <a:p>
            <a:r>
              <a:rPr lang="en-US" dirty="0" err="1"/>
              <a:t>Producte</a:t>
            </a:r>
            <a:r>
              <a:rPr lang="en-US" dirty="0"/>
              <a:t> Idea: Greene </a:t>
            </a:r>
            <a:r>
              <a:rPr lang="en-US" dirty="0" err="1"/>
              <a:t>knighte</a:t>
            </a:r>
            <a:r>
              <a:rPr lang="en-US" dirty="0"/>
              <a:t> </a:t>
            </a:r>
            <a:r>
              <a:rPr lang="en-US" dirty="0" err="1"/>
              <a:t>bobbelheade</a:t>
            </a:r>
            <a:r>
              <a:rPr lang="en-US" dirty="0"/>
              <a:t>. The </a:t>
            </a:r>
            <a:r>
              <a:rPr lang="en-US" dirty="0" err="1"/>
              <a:t>heade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be </a:t>
            </a:r>
            <a:r>
              <a:rPr lang="en-US" dirty="0" err="1"/>
              <a:t>removid</a:t>
            </a:r>
            <a:r>
              <a:rPr lang="en-US" dirty="0"/>
              <a:t>.</a:t>
            </a:r>
          </a:p>
          <a:p>
            <a:r>
              <a:rPr lang="en-US" dirty="0"/>
              <a:t> What do </a:t>
            </a:r>
            <a:r>
              <a:rPr lang="en-US" dirty="0" err="1"/>
              <a:t>alliteratif</a:t>
            </a:r>
            <a:r>
              <a:rPr lang="en-US" dirty="0"/>
              <a:t> </a:t>
            </a:r>
            <a:r>
              <a:rPr lang="en-US" dirty="0" err="1"/>
              <a:t>poetes</a:t>
            </a:r>
            <a:r>
              <a:rPr lang="en-US" dirty="0"/>
              <a:t> have for </a:t>
            </a:r>
            <a:r>
              <a:rPr lang="en-US" dirty="0" err="1"/>
              <a:t>lunche</a:t>
            </a:r>
            <a:r>
              <a:rPr lang="en-US" dirty="0"/>
              <a:t>? Caesura salad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66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Yf</a:t>
            </a:r>
            <a:r>
              <a:rPr lang="en-US" sz="2400" dirty="0"/>
              <a:t> any </a:t>
            </a:r>
            <a:r>
              <a:rPr lang="en-US" sz="2400" dirty="0" err="1"/>
              <a:t>folke</a:t>
            </a:r>
            <a:r>
              <a:rPr lang="en-US" sz="2400" dirty="0"/>
              <a:t> have </a:t>
            </a:r>
            <a:r>
              <a:rPr lang="en-US" sz="2400" dirty="0" err="1"/>
              <a:t>payinge</a:t>
            </a:r>
            <a:r>
              <a:rPr lang="en-US" sz="2400" dirty="0"/>
              <a:t> </a:t>
            </a:r>
            <a:r>
              <a:rPr lang="en-US" sz="2400" dirty="0" err="1"/>
              <a:t>writinge</a:t>
            </a:r>
            <a:r>
              <a:rPr lang="en-US" sz="2400" dirty="0"/>
              <a:t> </a:t>
            </a:r>
            <a:r>
              <a:rPr lang="en-US" sz="2400" dirty="0" err="1"/>
              <a:t>gigges</a:t>
            </a:r>
            <a:r>
              <a:rPr lang="en-US" sz="2400" dirty="0"/>
              <a:t> for a bureaucrat-</a:t>
            </a:r>
            <a:r>
              <a:rPr lang="en-US" sz="2400" dirty="0" err="1"/>
              <a:t>poete</a:t>
            </a:r>
            <a:r>
              <a:rPr lang="en-US" sz="2400" dirty="0"/>
              <a:t>, please DM.</a:t>
            </a:r>
          </a:p>
          <a:p>
            <a:r>
              <a:rPr lang="en-US" sz="2400" dirty="0"/>
              <a:t>Oh thou, thou didst shake me </a:t>
            </a:r>
            <a:r>
              <a:rPr lang="en-US" sz="2400" dirty="0" err="1"/>
              <a:t>thurgh</a:t>
            </a:r>
            <a:r>
              <a:rPr lang="en-US" sz="2400" dirty="0"/>
              <a:t> al the </a:t>
            </a:r>
            <a:r>
              <a:rPr lang="en-US" sz="2400" dirty="0" err="1"/>
              <a:t>longe</a:t>
            </a:r>
            <a:r>
              <a:rPr lang="en-US" sz="2400" dirty="0"/>
              <a:t> </a:t>
            </a:r>
            <a:r>
              <a:rPr lang="en-US" sz="2400" dirty="0" err="1"/>
              <a:t>nighte</a:t>
            </a:r>
            <a:r>
              <a:rPr lang="en-US" sz="2400" dirty="0"/>
              <a:t>.</a:t>
            </a:r>
          </a:p>
          <a:p>
            <a:r>
              <a:rPr lang="en-US" sz="2400" dirty="0"/>
              <a:t>In reaction to the Jay-Z album </a:t>
            </a:r>
            <a:r>
              <a:rPr lang="en-US" sz="2400" i="1" dirty="0"/>
              <a:t>Magna </a:t>
            </a:r>
            <a:r>
              <a:rPr lang="en-US" sz="2400" i="1" dirty="0" err="1"/>
              <a:t>Carta</a:t>
            </a:r>
            <a:r>
              <a:rPr lang="en-US" sz="2400" i="1" dirty="0"/>
              <a:t> Holy Grail</a:t>
            </a:r>
            <a:r>
              <a:rPr lang="en-US" sz="2400" dirty="0"/>
              <a:t>:</a:t>
            </a:r>
          </a:p>
          <a:p>
            <a:r>
              <a:rPr lang="en-US" sz="2400" dirty="0"/>
              <a:t>My </a:t>
            </a:r>
            <a:r>
              <a:rPr lang="en-US" sz="2400" dirty="0" err="1"/>
              <a:t>reaccioun</a:t>
            </a:r>
            <a:r>
              <a:rPr lang="en-US" sz="2400" dirty="0"/>
              <a:t> to Magna </a:t>
            </a:r>
            <a:r>
              <a:rPr lang="en-US" sz="2400" dirty="0" err="1"/>
              <a:t>Carta</a:t>
            </a:r>
            <a:r>
              <a:rPr lang="en-US" sz="2400" dirty="0"/>
              <a:t> </a:t>
            </a:r>
            <a:r>
              <a:rPr lang="en-US" sz="2400" dirty="0" err="1"/>
              <a:t>ys</a:t>
            </a:r>
            <a:r>
              <a:rPr lang="en-US" sz="2400" dirty="0"/>
              <a:t> that </a:t>
            </a:r>
            <a:r>
              <a:rPr lang="en-US" sz="2400" dirty="0" err="1"/>
              <a:t>yt</a:t>
            </a:r>
            <a:r>
              <a:rPr lang="en-US" sz="2400" dirty="0"/>
              <a:t> hath sum solid legal principles that </a:t>
            </a:r>
            <a:r>
              <a:rPr lang="en-US" sz="2400" dirty="0" err="1"/>
              <a:t>kan</a:t>
            </a:r>
            <a:r>
              <a:rPr lang="en-US" sz="2400" dirty="0"/>
              <a:t> be expanded upon </a:t>
            </a:r>
            <a:r>
              <a:rPr lang="en-US" sz="2400" dirty="0" err="1"/>
              <a:t>yn</a:t>
            </a:r>
            <a:r>
              <a:rPr lang="en-US" sz="2400" dirty="0"/>
              <a:t> the future.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6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Life and Times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Lives during 14th Century - an age of transition</a:t>
            </a:r>
          </a:p>
          <a:p>
            <a:pPr eaLnBrk="1" hangingPunct="1">
              <a:defRPr/>
            </a:pPr>
            <a:r>
              <a:rPr lang="en-US"/>
              <a:t>Son of a wine merchant, born 1340</a:t>
            </a:r>
          </a:p>
          <a:p>
            <a:pPr eaLnBrk="1" hangingPunct="1">
              <a:defRPr/>
            </a:pPr>
            <a:r>
              <a:rPr lang="en-US"/>
              <a:t>Educated; served in royal households in admin positions</a:t>
            </a:r>
          </a:p>
          <a:p>
            <a:pPr eaLnBrk="1" hangingPunct="1">
              <a:defRPr/>
            </a:pPr>
            <a:r>
              <a:rPr lang="en-US"/>
              <a:t>Able to travel for the crown to France &amp; Italy</a:t>
            </a:r>
          </a:p>
          <a:p>
            <a:pPr eaLnBrk="1" hangingPunct="1">
              <a:defRPr/>
            </a:pPr>
            <a:r>
              <a:rPr lang="en-US"/>
              <a:t>Variety of jobs - witnessed the economic, political and social changes in England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Chaucer’s Work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Chaucer’s work experience and travels afforded him with the ability to see people from all levels of society</a:t>
            </a:r>
          </a:p>
          <a:p>
            <a:pPr eaLnBrk="1" hangingPunct="1">
              <a:defRPr/>
            </a:pPr>
            <a:r>
              <a:rPr lang="en-US" dirty="0"/>
              <a:t>This exposure allows him to write characters who represent the lower, middle, and upper classes</a:t>
            </a:r>
          </a:p>
          <a:p>
            <a:pPr eaLnBrk="1" hangingPunct="1">
              <a:defRPr/>
            </a:pPr>
            <a:r>
              <a:rPr lang="en-US" dirty="0"/>
              <a:t>This in itself is unique. No longer does  literature only present the lives of kings and warriors.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Middle English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7724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i="1"/>
              <a:t>The Canterbury Tales</a:t>
            </a:r>
            <a:r>
              <a:rPr lang="en-US" sz="2400"/>
              <a:t> was written in Middle English, the primary language spoken by the population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In part due to CT’s popularity, Middle English becomes primary language for the royal court and upper class as well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Chaucer is called “The Father of English Literature”</a:t>
            </a:r>
          </a:p>
        </p:txBody>
      </p:sp>
      <p:pic>
        <p:nvPicPr>
          <p:cNvPr id="13317" name="Picture 5" descr="tabard southwar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4114800"/>
            <a:ext cx="7239000" cy="2362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Chaucer’s Tales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Tells the larger tale of the journey of pilgrims to Canterbury Cathedral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Involves storytelling by individuals, who range from a nun, a knight, a cook, a monk, and a merchant</a:t>
            </a:r>
          </a:p>
        </p:txBody>
      </p:sp>
      <p:pic>
        <p:nvPicPr>
          <p:cNvPr id="10245" name="Picture 5" descr="mller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1981200"/>
            <a:ext cx="4114800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Premise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86106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Chaucer uses a pilgrimage (religious journey) as a way for 29 characters to share their stories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Leaving from the Tabard Inn (below), the pilgrims are instructed to tell 2 tales on the way to Canterbury Cathedral and 2 on the return journey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Best tale will be rewarded by the inn owner and host of the journey</a:t>
            </a:r>
          </a:p>
        </p:txBody>
      </p:sp>
      <p:pic>
        <p:nvPicPr>
          <p:cNvPr id="23557" name="Picture 5" descr="tabar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3962400"/>
            <a:ext cx="7772400" cy="2743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Premise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143000"/>
            <a:ext cx="3810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Pilgrimages were popular in the period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Show your devotion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Healing properties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Archbishop Thomas a Becket murdered inside Canterbury Cathedral in 1170 when he disagreed with King Henry II over church rights and privileges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The Church canonized him within 3 years of the murder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Most popular pilgrimage site in England in the 13oo’s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/>
          </a:p>
        </p:txBody>
      </p:sp>
      <p:pic>
        <p:nvPicPr>
          <p:cNvPr id="47109" name="Picture 5" descr="Murder of Thoma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905000"/>
            <a:ext cx="4419600" cy="2951163"/>
          </a:xfrm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5105400"/>
            <a:ext cx="4419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Stained glass depicting two knights of King Henry II stabbing Archbishop Thomas a Becket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Structure of </a:t>
            </a:r>
            <a:r>
              <a:rPr lang="en-US" i="1"/>
              <a:t>The Canterbury Tales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3733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3 Parts</a:t>
            </a:r>
          </a:p>
          <a:p>
            <a:pPr eaLnBrk="1" hangingPunct="1">
              <a:buFont typeface="Times" pitchFamily="8" charset="0"/>
              <a:buNone/>
              <a:defRPr/>
            </a:pPr>
            <a:endParaRPr lang="en-US" sz="2800"/>
          </a:p>
          <a:p>
            <a:pPr eaLnBrk="1" hangingPunct="1">
              <a:buFont typeface="Times" pitchFamily="8" charset="0"/>
              <a:buNone/>
              <a:defRPr/>
            </a:pPr>
            <a:r>
              <a:rPr lang="en-US" sz="2800"/>
              <a:t>	General Prologue</a:t>
            </a:r>
          </a:p>
          <a:p>
            <a:pPr eaLnBrk="1" hangingPunct="1">
              <a:buFont typeface="Times" pitchFamily="8" charset="0"/>
              <a:buNone/>
              <a:defRPr/>
            </a:pPr>
            <a:endParaRPr lang="en-US" sz="2800"/>
          </a:p>
          <a:p>
            <a:pPr eaLnBrk="1" hangingPunct="1">
              <a:buFont typeface="Times" pitchFamily="8" charset="0"/>
              <a:buNone/>
              <a:defRPr/>
            </a:pPr>
            <a:r>
              <a:rPr lang="en-US" sz="2800"/>
              <a:t>	Characters’ Prologues</a:t>
            </a:r>
          </a:p>
          <a:p>
            <a:pPr eaLnBrk="1" hangingPunct="1">
              <a:buFont typeface="Times" pitchFamily="8" charset="0"/>
              <a:buNone/>
              <a:defRPr/>
            </a:pPr>
            <a:endParaRPr lang="en-US" sz="2800"/>
          </a:p>
          <a:p>
            <a:pPr eaLnBrk="1" hangingPunct="1">
              <a:buFont typeface="Times" pitchFamily="8" charset="0"/>
              <a:buNone/>
              <a:defRPr/>
            </a:pPr>
            <a:r>
              <a:rPr lang="en-US" sz="2800"/>
              <a:t>	Characters’ Tales</a:t>
            </a:r>
          </a:p>
        </p:txBody>
      </p:sp>
      <p:pic>
        <p:nvPicPr>
          <p:cNvPr id="12295" name="Picture 7" descr="pardoner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676400"/>
            <a:ext cx="4267200" cy="4495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General Prologue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Chaucer’s poem begins with an introduction of all the pilgrims, the host, and Chaucer (who adds himself as a fictional narrator)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Each person is particularly identified by profession and appearance; there is also implied moral judgment.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GP also sets up the journey and frames the characters’ individual stories</a:t>
            </a:r>
          </a:p>
          <a:p>
            <a:pPr eaLnBrk="1" hangingPunct="1">
              <a:lnSpc>
                <a:spcPct val="90000"/>
              </a:lnSpc>
              <a:buFont typeface="Times" pitchFamily="8" charset="0"/>
              <a:buNone/>
              <a:defRPr/>
            </a:pP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umple">
  <a:themeElements>
    <a:clrScheme name="Crumple 1">
      <a:dk1>
        <a:srgbClr val="808080"/>
      </a:dk1>
      <a:lt1>
        <a:srgbClr val="FFFF66"/>
      </a:lt1>
      <a:dk2>
        <a:srgbClr val="A11F1C"/>
      </a:dk2>
      <a:lt2>
        <a:srgbClr val="FFFF66"/>
      </a:lt2>
      <a:accent1>
        <a:srgbClr val="004080"/>
      </a:accent1>
      <a:accent2>
        <a:srgbClr val="408000"/>
      </a:accent2>
      <a:accent3>
        <a:srgbClr val="CDABAB"/>
      </a:accent3>
      <a:accent4>
        <a:srgbClr val="DADA56"/>
      </a:accent4>
      <a:accent5>
        <a:srgbClr val="AAAFC0"/>
      </a:accent5>
      <a:accent6>
        <a:srgbClr val="397300"/>
      </a:accent6>
      <a:hlink>
        <a:srgbClr val="DC6E00"/>
      </a:hlink>
      <a:folHlink>
        <a:srgbClr val="800080"/>
      </a:folHlink>
    </a:clrScheme>
    <a:fontScheme name="Crumple">
      <a:majorFont>
        <a:latin typeface="Trebuchet MS"/>
        <a:ea typeface="Osaka"/>
        <a:cs typeface=""/>
      </a:majorFont>
      <a:minorFont>
        <a:latin typeface="Trebuchet M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lnDef>
  </a:objectDefaults>
  <a:extraClrSchemeLst>
    <a:extraClrScheme>
      <a:clrScheme name="Crumple 1">
        <a:dk1>
          <a:srgbClr val="808080"/>
        </a:dk1>
        <a:lt1>
          <a:srgbClr val="FFFF66"/>
        </a:lt1>
        <a:dk2>
          <a:srgbClr val="A11F1C"/>
        </a:dk2>
        <a:lt2>
          <a:srgbClr val="FFFF66"/>
        </a:lt2>
        <a:accent1>
          <a:srgbClr val="004080"/>
        </a:accent1>
        <a:accent2>
          <a:srgbClr val="408000"/>
        </a:accent2>
        <a:accent3>
          <a:srgbClr val="CDABAB"/>
        </a:accent3>
        <a:accent4>
          <a:srgbClr val="DADA56"/>
        </a:accent4>
        <a:accent5>
          <a:srgbClr val="AAAFC0"/>
        </a:accent5>
        <a:accent6>
          <a:srgbClr val="397300"/>
        </a:accent6>
        <a:hlink>
          <a:srgbClr val="DC6E00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2004:Templates:Presentations:Designs:Crumple</Template>
  <TotalTime>729</TotalTime>
  <Words>916</Words>
  <Application>Microsoft Office PowerPoint</Application>
  <PresentationFormat>On-screen Show (4:3)</PresentationFormat>
  <Paragraphs>125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Osaka</vt:lpstr>
      <vt:lpstr>Times</vt:lpstr>
      <vt:lpstr>Trebuchet MS</vt:lpstr>
      <vt:lpstr>Crumple</vt:lpstr>
      <vt:lpstr>Geoffrey Chaucer &amp; The Canterbury Tales</vt:lpstr>
      <vt:lpstr>Life and Times</vt:lpstr>
      <vt:lpstr>Chaucer’s Work</vt:lpstr>
      <vt:lpstr>Middle English</vt:lpstr>
      <vt:lpstr>Chaucer’s Tales</vt:lpstr>
      <vt:lpstr>The Premise</vt:lpstr>
      <vt:lpstr>The Premise</vt:lpstr>
      <vt:lpstr>Structure of The Canterbury Tales</vt:lpstr>
      <vt:lpstr>General Prologue</vt:lpstr>
      <vt:lpstr>Literary Characteristics of  The Canterbury Tales</vt:lpstr>
      <vt:lpstr>Literary Characteristics of  The Canterbury Tales</vt:lpstr>
      <vt:lpstr>Literary Characteristics of  The Canterbury Tales</vt:lpstr>
      <vt:lpstr>Literary Characteristics of  The Canterbury Tales</vt:lpstr>
      <vt:lpstr>Literary Characteristics of  The Canterbury Tales</vt:lpstr>
      <vt:lpstr>Characters’ Prologues and Tales</vt:lpstr>
      <vt:lpstr>Types of Tales</vt:lpstr>
      <vt:lpstr>Types of Tales</vt:lpstr>
      <vt:lpstr>from @ChaucerDothTweet</vt:lpstr>
      <vt:lpstr>PowerPoint Presentation</vt:lpstr>
    </vt:vector>
  </TitlesOfParts>
  <Company>Kate Deal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Deal User</dc:creator>
  <cp:lastModifiedBy>Darren Amodeo</cp:lastModifiedBy>
  <cp:revision>27</cp:revision>
  <dcterms:created xsi:type="dcterms:W3CDTF">2007-10-15T03:36:00Z</dcterms:created>
  <dcterms:modified xsi:type="dcterms:W3CDTF">2016-12-07T19:30:49Z</dcterms:modified>
</cp:coreProperties>
</file>