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sldIdLst>
    <p:sldId id="256" r:id="rId2"/>
    <p:sldId id="285" r:id="rId3"/>
    <p:sldId id="286" r:id="rId4"/>
    <p:sldId id="257" r:id="rId5"/>
    <p:sldId id="260" r:id="rId6"/>
    <p:sldId id="262" r:id="rId7"/>
    <p:sldId id="263" r:id="rId8"/>
    <p:sldId id="264" r:id="rId9"/>
    <p:sldId id="282" r:id="rId10"/>
    <p:sldId id="265" r:id="rId11"/>
    <p:sldId id="283" r:id="rId12"/>
    <p:sldId id="266" r:id="rId13"/>
    <p:sldId id="268" r:id="rId14"/>
    <p:sldId id="269" r:id="rId15"/>
    <p:sldId id="272" r:id="rId16"/>
    <p:sldId id="273" r:id="rId17"/>
    <p:sldId id="274" r:id="rId18"/>
    <p:sldId id="275" r:id="rId19"/>
    <p:sldId id="284" r:id="rId20"/>
    <p:sldId id="270" r:id="rId21"/>
    <p:sldId id="271" r:id="rId22"/>
    <p:sldId id="267" r:id="rId23"/>
    <p:sldId id="279" r:id="rId24"/>
    <p:sldId id="280" r:id="rId25"/>
    <p:sldId id="281" r:id="rId26"/>
    <p:sldId id="303" r:id="rId27"/>
    <p:sldId id="295" r:id="rId28"/>
    <p:sldId id="296" r:id="rId29"/>
    <p:sldId id="297" r:id="rId30"/>
    <p:sldId id="304" r:id="rId31"/>
    <p:sldId id="298" r:id="rId32"/>
    <p:sldId id="305" r:id="rId33"/>
    <p:sldId id="306" r:id="rId34"/>
    <p:sldId id="307" r:id="rId35"/>
    <p:sldId id="308" r:id="rId36"/>
    <p:sldId id="319" r:id="rId37"/>
    <p:sldId id="309" r:id="rId38"/>
    <p:sldId id="310" r:id="rId39"/>
    <p:sldId id="311" r:id="rId40"/>
    <p:sldId id="312" r:id="rId41"/>
    <p:sldId id="313" r:id="rId42"/>
    <p:sldId id="314" r:id="rId43"/>
    <p:sldId id="320" r:id="rId44"/>
    <p:sldId id="315" r:id="rId45"/>
    <p:sldId id="321" r:id="rId46"/>
    <p:sldId id="316" r:id="rId47"/>
    <p:sldId id="317" r:id="rId48"/>
    <p:sldId id="318" r:id="rId49"/>
    <p:sldId id="322" r:id="rId50"/>
    <p:sldId id="323" r:id="rId51"/>
    <p:sldId id="325" r:id="rId52"/>
    <p:sldId id="326" r:id="rId53"/>
    <p:sldId id="327" r:id="rId54"/>
    <p:sldId id="328" r:id="rId55"/>
    <p:sldId id="329" r:id="rId56"/>
    <p:sldId id="324" r:id="rId57"/>
    <p:sldId id="337" r:id="rId58"/>
    <p:sldId id="330" r:id="rId59"/>
    <p:sldId id="331" r:id="rId60"/>
    <p:sldId id="332" r:id="rId61"/>
    <p:sldId id="333" r:id="rId62"/>
    <p:sldId id="334" r:id="rId63"/>
    <p:sldId id="335" r:id="rId64"/>
    <p:sldId id="336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52" r:id="rId75"/>
    <p:sldId id="347" r:id="rId76"/>
    <p:sldId id="348" r:id="rId77"/>
    <p:sldId id="349" r:id="rId78"/>
    <p:sldId id="350" r:id="rId79"/>
    <p:sldId id="351" r:id="rId8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8DCA2-E394-495E-9741-087FDBB0C6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0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FA531-A8BC-4753-BA63-6A60969E3D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4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03395-A668-4167-97F0-4C6F97B7AC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5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8A46B-0C67-46DE-89E4-67799CAE2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76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66F85-34AC-47B0-8F72-09E96A89D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66DD5-872C-4507-9C43-6BB87258D0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2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66417-A911-46D6-AFE9-5B8A6E3FCA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4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223BE-4FE1-4726-BCE7-0EAECE99E7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2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EE26F-A2A1-4FEC-8F75-444277FA85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5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76CBC-35CF-4989-A49B-3041DA2D62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8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3636A-7575-4BB8-9F1F-9FAFF1CD71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6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B50D4-293E-4EF4-8932-39D8688D7F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3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296FB-C848-4858-A861-586EA8B2C3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2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B3E48A-B343-4A55-B50D-552C0A20AB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4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5" r:id="rId12"/>
    <p:sldLayoutId id="214748369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Mongolian Baiti" pitchFamily="66" charset="0"/>
                <a:cs typeface="Mongolian Baiti" pitchFamily="66" charset="0"/>
              </a:rPr>
              <a:t>Middle Ages</a:t>
            </a:r>
          </a:p>
        </p:txBody>
      </p:sp>
      <p:pic>
        <p:nvPicPr>
          <p:cNvPr id="13315" name="Picture 4" descr="Charlemagn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8299" y="533400"/>
            <a:ext cx="965456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Manorial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Self sustaining environment</a:t>
            </a:r>
          </a:p>
          <a:p>
            <a:r>
              <a:rPr lang="en-US" dirty="0"/>
              <a:t>Created to replace the empire into smaller kingdoms to defend against 9</a:t>
            </a:r>
            <a:r>
              <a:rPr lang="en-US" baseline="30000" dirty="0"/>
              <a:t>th</a:t>
            </a:r>
            <a:r>
              <a:rPr lang="en-US" dirty="0"/>
              <a:t> century invasions</a:t>
            </a:r>
          </a:p>
          <a:p>
            <a:r>
              <a:rPr lang="en-US" dirty="0"/>
              <a:t>Strengthening of tribal government into the development of feudalism</a:t>
            </a:r>
          </a:p>
          <a:p>
            <a:r>
              <a:rPr lang="en-US" dirty="0"/>
              <a:t>Led to:</a:t>
            </a:r>
          </a:p>
          <a:p>
            <a:pPr lvl="1"/>
            <a:r>
              <a:rPr lang="en-US" dirty="0"/>
              <a:t>downfall of cities</a:t>
            </a:r>
          </a:p>
          <a:p>
            <a:pPr lvl="1"/>
            <a:r>
              <a:rPr lang="en-US" dirty="0"/>
              <a:t>disruption of trade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2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90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the Manorial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Move from urban to rural living</a:t>
            </a:r>
          </a:p>
          <a:p>
            <a:pPr lvl="1"/>
            <a:r>
              <a:rPr lang="en-US" dirty="0"/>
              <a:t>decline of learning</a:t>
            </a:r>
          </a:p>
          <a:p>
            <a:pPr lvl="1"/>
            <a:r>
              <a:rPr lang="en-US" dirty="0"/>
              <a:t>population shifts</a:t>
            </a:r>
          </a:p>
          <a:p>
            <a:pPr lvl="1"/>
            <a:r>
              <a:rPr lang="en-US" dirty="0"/>
              <a:t>downfall of cities</a:t>
            </a:r>
          </a:p>
          <a:p>
            <a:pPr lvl="0"/>
            <a:r>
              <a:rPr lang="en-US" dirty="0"/>
              <a:t>Germans inability to maintain Roman bridges and road systems</a:t>
            </a:r>
          </a:p>
          <a:p>
            <a:pPr lvl="0"/>
            <a:r>
              <a:rPr lang="en-US" dirty="0"/>
              <a:t>Because no longer in urban area do not have access to schools or libraries</a:t>
            </a:r>
          </a:p>
          <a:p>
            <a:pPr lvl="1"/>
            <a:r>
              <a:rPr lang="en-US"/>
              <a:t>Population becomes Illiterate </a:t>
            </a:r>
            <a:endParaRPr lang="en-US" dirty="0"/>
          </a:p>
          <a:p>
            <a:pPr lvl="1"/>
            <a:r>
              <a:rPr lang="en-US" dirty="0"/>
              <a:t>Germans do not write nor read therefore limited written accounts of this period</a:t>
            </a:r>
          </a:p>
          <a:p>
            <a:pPr lvl="1"/>
            <a:r>
              <a:rPr lang="en-US" dirty="0"/>
              <a:t>Created “myths” or “folktales” using spoken epics of their “alleged” histories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07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System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Manors</a:t>
            </a:r>
          </a:p>
          <a:p>
            <a:pPr lvl="1">
              <a:buFont typeface="Wingdings" pitchFamily="2" charset="2"/>
              <a:buChar char="Ø"/>
            </a:pPr>
            <a:r>
              <a:rPr lang="en-US"/>
              <a:t>Lord’s Estate</a:t>
            </a:r>
          </a:p>
          <a:p>
            <a:pPr lvl="1">
              <a:buFont typeface="Wingdings" pitchFamily="2" charset="2"/>
              <a:buChar char="Ø"/>
            </a:pPr>
            <a:r>
              <a:rPr lang="en-US"/>
              <a:t>Set of rights and obligations between serfs and lords</a:t>
            </a:r>
          </a:p>
          <a:p>
            <a:pPr lvl="1">
              <a:buFont typeface="Wingdings" pitchFamily="2" charset="2"/>
              <a:buChar char="Ø"/>
            </a:pPr>
            <a:r>
              <a:rPr lang="en-US"/>
              <a:t>Self-sufficient community producing a variety of goods</a:t>
            </a:r>
          </a:p>
        </p:txBody>
      </p:sp>
      <p:pic>
        <p:nvPicPr>
          <p:cNvPr id="9221" name="Picture 5" descr="j02832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2590800" cy="253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189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/>
              <a:t>Code of Behavior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/>
              <a:t>Chivalry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Displays of courage and valor in combat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Respect toward women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Devotion to a feudal lord and heavenly lord </a:t>
            </a:r>
          </a:p>
        </p:txBody>
      </p:sp>
      <p:pic>
        <p:nvPicPr>
          <p:cNvPr id="10245" name="Picture 5" descr="s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810000" cy="367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23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Knights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Education (Guild):</a:t>
            </a:r>
          </a:p>
          <a:p>
            <a:pPr lvl="1"/>
            <a:r>
              <a:rPr lang="en-US" dirty="0"/>
              <a:t>Paige at age 7</a:t>
            </a:r>
          </a:p>
          <a:p>
            <a:pPr lvl="1"/>
            <a:r>
              <a:rPr lang="en-US" dirty="0"/>
              <a:t>Squire at age 14</a:t>
            </a:r>
          </a:p>
          <a:p>
            <a:pPr lvl="1"/>
            <a:r>
              <a:rPr lang="en-US" dirty="0"/>
              <a:t>Knight at age 21</a:t>
            </a:r>
          </a:p>
          <a:p>
            <a:r>
              <a:rPr lang="en-US" dirty="0"/>
              <a:t>Code Chivalry:</a:t>
            </a:r>
          </a:p>
          <a:p>
            <a:pPr lvl="1"/>
            <a:r>
              <a:rPr lang="en-US" dirty="0"/>
              <a:t>A promise of loyalty and bravery, to defend God, their Lord, and Lady, to protect the innocent and weak</a:t>
            </a:r>
          </a:p>
        </p:txBody>
      </p:sp>
      <p:pic>
        <p:nvPicPr>
          <p:cNvPr id="10244" name="Picture 4" descr="knight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4114800" cy="24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29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Knights fighting and going to battle</a:t>
            </a:r>
          </a:p>
        </p:txBody>
      </p:sp>
      <p:pic>
        <p:nvPicPr>
          <p:cNvPr id="11269" name="Picture 5" descr="knight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6705600" cy="524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knight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828800"/>
            <a:ext cx="15938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198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knights code of Chivalry</a:t>
            </a:r>
          </a:p>
        </p:txBody>
      </p:sp>
      <p:pic>
        <p:nvPicPr>
          <p:cNvPr id="20484" name="Picture 4" descr="chival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617220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hiva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2209800"/>
            <a:ext cx="287813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598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Castle Life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Knights lived with their Feudal lords</a:t>
            </a:r>
          </a:p>
          <a:p>
            <a:pPr lvl="1"/>
            <a:r>
              <a:rPr lang="en-US"/>
              <a:t>Large walls</a:t>
            </a:r>
          </a:p>
          <a:p>
            <a:pPr lvl="1"/>
            <a:r>
              <a:rPr lang="en-US"/>
              <a:t>Guard towers</a:t>
            </a:r>
          </a:p>
          <a:p>
            <a:pPr lvl="1"/>
            <a:r>
              <a:rPr lang="en-US"/>
              <a:t>Possibly a moat</a:t>
            </a:r>
          </a:p>
          <a:p>
            <a:pPr lvl="1"/>
            <a:r>
              <a:rPr lang="en-US"/>
              <a:t>Cold and dark inside the castle</a:t>
            </a:r>
          </a:p>
          <a:p>
            <a:pPr lvl="1"/>
            <a:r>
              <a:rPr lang="en-US"/>
              <a:t>Large eating hall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12" y="2362201"/>
            <a:ext cx="4588688" cy="3147310"/>
          </a:xfrm>
        </p:spPr>
      </p:pic>
    </p:spTree>
    <p:extLst>
      <p:ext uri="{BB962C8B-B14F-4D97-AF65-F5344CB8AC3E}">
        <p14:creationId xmlns:p14="http://schemas.microsoft.com/office/powerpoint/2010/main" val="2899681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27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Standard</a:t>
            </a:r>
            <a:r>
              <a:rPr lang="en-US" dirty="0"/>
              <a:t>: Analyze European medieval society with regard to culture, politics, society, and economics. 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Essential Question</a:t>
            </a:r>
            <a:r>
              <a:rPr lang="en-US" dirty="0"/>
              <a:t>: How did European medieval society develop with regard to culture, politics, society, and economics?</a:t>
            </a:r>
          </a:p>
        </p:txBody>
      </p:sp>
    </p:spTree>
    <p:extLst>
      <p:ext uri="{BB962C8B-B14F-4D97-AF65-F5344CB8AC3E}">
        <p14:creationId xmlns:p14="http://schemas.microsoft.com/office/powerpoint/2010/main" val="2819990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Belief System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Church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Power over people’s everyday lives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Unifying force of Christian faith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Involvement in political affairs</a:t>
            </a:r>
          </a:p>
        </p:txBody>
      </p:sp>
      <p:pic>
        <p:nvPicPr>
          <p:cNvPr id="11268" name="Picture 4" descr="j01494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230346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651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Political System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4495800" cy="44958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Feudalism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Form of government based on landholding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Alliances between lords and vassals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Oaths of loyalty in exchange for land and military service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Ranking of power and authority</a:t>
            </a:r>
          </a:p>
        </p:txBody>
      </p:sp>
      <p:pic>
        <p:nvPicPr>
          <p:cNvPr id="12292" name="Picture 4" descr="j03008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892550" cy="301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99183"/>
      </p:ext>
    </p:extLst>
  </p:cSld>
  <p:clrMapOvr>
    <a:masterClrMapping/>
  </p:clrMapOvr>
  <p:transition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fee</a:t>
            </a:r>
          </a:p>
          <a:p>
            <a:pPr lvl="0"/>
            <a:r>
              <a:rPr lang="en-US" dirty="0"/>
              <a:t>consisted of heritable property or rights granted by an overlord to a vassal</a:t>
            </a:r>
          </a:p>
          <a:p>
            <a:pPr lvl="0"/>
            <a:r>
              <a:rPr lang="en-US" dirty="0"/>
              <a:t>held it in fealty in return for a form of feudal allegiance and service(military)</a:t>
            </a:r>
          </a:p>
        </p:txBody>
      </p:sp>
    </p:spTree>
    <p:extLst>
      <p:ext uri="{BB962C8B-B14F-4D97-AF65-F5344CB8AC3E}">
        <p14:creationId xmlns:p14="http://schemas.microsoft.com/office/powerpoint/2010/main" val="4051387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Status of Peasants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5867400" cy="402894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5181600"/>
            <a:ext cx="8763000" cy="144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Peasants were tied to the manor and did not leave</a:t>
            </a:r>
          </a:p>
          <a:p>
            <a:r>
              <a:rPr lang="en-US" dirty="0"/>
              <a:t>worked the lands of the lords for protection by the lords knights</a:t>
            </a:r>
          </a:p>
        </p:txBody>
      </p:sp>
    </p:spTree>
    <p:extLst>
      <p:ext uri="{BB962C8B-B14F-4D97-AF65-F5344CB8AC3E}">
        <p14:creationId xmlns:p14="http://schemas.microsoft.com/office/powerpoint/2010/main" val="2481226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Feudal Monarchs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3124200" cy="692157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Overlord of the property and granted fealty to lords for the manors</a:t>
            </a:r>
          </a:p>
        </p:txBody>
      </p:sp>
    </p:spTree>
    <p:extLst>
      <p:ext uri="{BB962C8B-B14F-4D97-AF65-F5344CB8AC3E}">
        <p14:creationId xmlns:p14="http://schemas.microsoft.com/office/powerpoint/2010/main" val="1555836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507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Germanic 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Fall of Rome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after the collapse of the Western Roman Empire</a:t>
            </a:r>
          </a:p>
          <a:p>
            <a:r>
              <a:rPr lang="en-US" dirty="0"/>
              <a:t>a number of states ruled by German kings replaced the Western Roman Empire by 500</a:t>
            </a:r>
          </a:p>
        </p:txBody>
      </p:sp>
    </p:spTree>
    <p:extLst>
      <p:ext uri="{BB962C8B-B14F-4D97-AF65-F5344CB8AC3E}">
        <p14:creationId xmlns:p14="http://schemas.microsoft.com/office/powerpoint/2010/main" val="3645943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New Germanic Kingdoms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Franks</a:t>
            </a:r>
          </a:p>
          <a:p>
            <a:pPr lvl="0"/>
            <a:r>
              <a:rPr lang="en-US" dirty="0"/>
              <a:t>only German kingdom to endure </a:t>
            </a:r>
          </a:p>
          <a:p>
            <a:pPr lvl="0"/>
            <a:r>
              <a:rPr lang="en-US" dirty="0"/>
              <a:t>founder was Clovis</a:t>
            </a:r>
          </a:p>
          <a:p>
            <a:pPr lvl="0"/>
            <a:r>
              <a:rPr lang="en-US" dirty="0"/>
              <a:t>converted to Christianity around 500 </a:t>
            </a:r>
          </a:p>
          <a:p>
            <a:r>
              <a:rPr lang="en-US" dirty="0"/>
              <a:t>established a kingdom that reached from the Pyrenees to present-day France and western Germany by 510 AD</a:t>
            </a:r>
          </a:p>
        </p:txBody>
      </p:sp>
    </p:spTree>
    <p:extLst>
      <p:ext uri="{BB962C8B-B14F-4D97-AF65-F5344CB8AC3E}">
        <p14:creationId xmlns:p14="http://schemas.microsoft.com/office/powerpoint/2010/main" val="901374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New Germanic Kingdoms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3429000" cy="528066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2" y="1371600"/>
            <a:ext cx="5208238" cy="5121434"/>
          </a:xfrm>
        </p:spPr>
      </p:pic>
    </p:spTree>
    <p:extLst>
      <p:ext uri="{BB962C8B-B14F-4D97-AF65-F5344CB8AC3E}">
        <p14:creationId xmlns:p14="http://schemas.microsoft.com/office/powerpoint/2010/main" val="182434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Charles Martel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Known as “the Hammer” </a:t>
            </a:r>
          </a:p>
          <a:p>
            <a:pPr eaLnBrk="1" hangingPunct="1"/>
            <a:r>
              <a:rPr lang="en-US" dirty="0"/>
              <a:t>lived years after the death of Clovis</a:t>
            </a:r>
          </a:p>
          <a:p>
            <a:pPr eaLnBrk="1" hangingPunct="1"/>
            <a:r>
              <a:rPr lang="en-US" dirty="0"/>
              <a:t>Official title was mayor of the palace</a:t>
            </a:r>
          </a:p>
          <a:p>
            <a:pPr eaLnBrk="1" hangingPunct="1"/>
            <a:r>
              <a:rPr lang="en-US" dirty="0"/>
              <a:t>came to power by fighting the Muslims in Spain</a:t>
            </a:r>
          </a:p>
          <a:p>
            <a:pPr eaLnBrk="1" hangingPunct="1"/>
            <a:r>
              <a:rPr lang="en-US" dirty="0"/>
              <a:t>Depiction of the “Battle of Tours”</a:t>
            </a:r>
          </a:p>
        </p:txBody>
      </p:sp>
    </p:spTree>
    <p:extLst>
      <p:ext uri="{BB962C8B-B14F-4D97-AF65-F5344CB8AC3E}">
        <p14:creationId xmlns:p14="http://schemas.microsoft.com/office/powerpoint/2010/main" val="329466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Feudalism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Element</a:t>
            </a:r>
            <a:r>
              <a:rPr lang="en-US" dirty="0"/>
              <a:t>: Explain the manorial system and feudalism; include the status of peasants and feudal monarchies and the importance of Charlemagne.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Vocabulary</a:t>
            </a:r>
            <a:r>
              <a:rPr lang="en-US" dirty="0"/>
              <a:t>: manorial system, feudalism, peasants, feudal monarchies, Charlemagne</a:t>
            </a:r>
          </a:p>
        </p:txBody>
      </p:sp>
    </p:spTree>
    <p:extLst>
      <p:ext uri="{BB962C8B-B14F-4D97-AF65-F5344CB8AC3E}">
        <p14:creationId xmlns:p14="http://schemas.microsoft.com/office/powerpoint/2010/main" val="3726286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327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Pepin the short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/>
              <a:t>Charles Martel’s son</a:t>
            </a:r>
          </a:p>
          <a:p>
            <a:pPr eaLnBrk="1" hangingPunct="1"/>
            <a:r>
              <a:rPr lang="en-US" sz="2800"/>
              <a:t>defeated the Lombards and submitted to the Pope</a:t>
            </a:r>
          </a:p>
          <a:p>
            <a:pPr eaLnBrk="1" hangingPunct="1"/>
            <a:r>
              <a:rPr lang="en-US" sz="2800"/>
              <a:t>officially established the </a:t>
            </a:r>
            <a:r>
              <a:rPr lang="en-US" sz="2800" u="sng"/>
              <a:t>Carolingian Dynasty</a:t>
            </a:r>
            <a:r>
              <a:rPr lang="en-US" sz="2800"/>
              <a:t> </a:t>
            </a:r>
          </a:p>
          <a:p>
            <a:pPr eaLnBrk="1" hangingPunct="1"/>
            <a:endParaRPr lang="en-US" sz="2800"/>
          </a:p>
        </p:txBody>
      </p:sp>
      <p:pic>
        <p:nvPicPr>
          <p:cNvPr id="27652" name="Picture 7" descr="Pep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76400"/>
            <a:ext cx="3671888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925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Charlemagne and the Carolingians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5562600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Description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became ruler of the Frankish Kingdom in 768</a:t>
            </a:r>
          </a:p>
          <a:p>
            <a:pPr lvl="0"/>
            <a:r>
              <a:rPr lang="en-US" dirty="0"/>
              <a:t>known as Charles the Great</a:t>
            </a:r>
          </a:p>
          <a:p>
            <a:pPr lvl="0"/>
            <a:r>
              <a:rPr lang="en-US" dirty="0"/>
              <a:t>a strong statesman and pious Christian</a:t>
            </a:r>
          </a:p>
          <a:p>
            <a:pPr lvl="0"/>
            <a:r>
              <a:rPr lang="en-US" dirty="0"/>
              <a:t>illiterate but  supported learning</a:t>
            </a:r>
          </a:p>
          <a:p>
            <a:pPr lvl="0"/>
            <a:r>
              <a:rPr lang="en-US" dirty="0"/>
              <a:t>ruled from 768 to 814</a:t>
            </a:r>
          </a:p>
          <a:p>
            <a:pPr lvl="0"/>
            <a:r>
              <a:rPr lang="en-US" dirty="0"/>
              <a:t>expanded the kingdom into what became known as the Carolingian Empire</a:t>
            </a:r>
          </a:p>
          <a:p>
            <a:r>
              <a:rPr lang="en-US" dirty="0"/>
              <a:t>Charlemagne’s power and prestige grew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19200"/>
            <a:ext cx="2438400" cy="5402201"/>
          </a:xfrm>
        </p:spPr>
      </p:pic>
    </p:spTree>
    <p:extLst>
      <p:ext uri="{BB962C8B-B14F-4D97-AF65-F5344CB8AC3E}">
        <p14:creationId xmlns:p14="http://schemas.microsoft.com/office/powerpoint/2010/main" val="3453102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Charlemagne and the Carolingians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Importance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covered much of western and central Europe and was unsurpassed until the time of Napoleon</a:t>
            </a:r>
          </a:p>
          <a:p>
            <a:pPr lvl="0"/>
            <a:r>
              <a:rPr lang="en-US" dirty="0"/>
              <a:t>in 800 crowned emperor of the Romans by the pope</a:t>
            </a:r>
          </a:p>
          <a:p>
            <a:pPr lvl="0"/>
            <a:r>
              <a:rPr lang="en-US" dirty="0"/>
              <a:t>symbolized the coming together of the Roman, Christian, and Germanic elements that forged a new European civilization</a:t>
            </a:r>
          </a:p>
          <a:p>
            <a:r>
              <a:rPr lang="en-US" dirty="0"/>
              <a:t>the spiritual leader of western Christendom had crowned a German king Roman emperor</a:t>
            </a:r>
          </a:p>
        </p:txBody>
      </p:sp>
    </p:spTree>
    <p:extLst>
      <p:ext uri="{BB962C8B-B14F-4D97-AF65-F5344CB8AC3E}">
        <p14:creationId xmlns:p14="http://schemas.microsoft.com/office/powerpoint/2010/main" val="3782487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Growth of European Kingdoms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534400" cy="5910073"/>
          </a:xfrm>
        </p:spPr>
      </p:pic>
    </p:spTree>
    <p:extLst>
      <p:ext uri="{BB962C8B-B14F-4D97-AF65-F5344CB8AC3E}">
        <p14:creationId xmlns:p14="http://schemas.microsoft.com/office/powerpoint/2010/main" val="1163626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Feudalism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gave power to many different lords</a:t>
            </a:r>
          </a:p>
          <a:p>
            <a:r>
              <a:rPr lang="en-US" dirty="0"/>
              <a:t>kings began to extend their own powers</a:t>
            </a:r>
          </a:p>
          <a:p>
            <a:r>
              <a:rPr lang="en-US" dirty="0"/>
              <a:t>laid the foundations for the European kingdoms that still dominate Europe</a:t>
            </a:r>
          </a:p>
          <a:p>
            <a:r>
              <a:rPr lang="en-US" dirty="0"/>
              <a:t>political institutions created by England impacted the formation of democracy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7661666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Rise of England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534400" cy="5910073"/>
          </a:xfrm>
        </p:spPr>
      </p:pic>
    </p:spTree>
    <p:extLst>
      <p:ext uri="{BB962C8B-B14F-4D97-AF65-F5344CB8AC3E}">
        <p14:creationId xmlns:p14="http://schemas.microsoft.com/office/powerpoint/2010/main" val="3915707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of 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Norman Invasion</a:t>
            </a:r>
            <a:r>
              <a:rPr lang="en-US" dirty="0"/>
              <a:t>:</a:t>
            </a:r>
          </a:p>
          <a:p>
            <a:r>
              <a:rPr lang="en-US" dirty="0"/>
              <a:t>in 1066 </a:t>
            </a:r>
          </a:p>
          <a:p>
            <a:r>
              <a:rPr lang="en-US" dirty="0"/>
              <a:t>an army commanded by William of Normandy defeated King Harold of England at the Battle of Hastings</a:t>
            </a:r>
          </a:p>
          <a:p>
            <a:r>
              <a:rPr lang="en-US" dirty="0"/>
              <a:t>William was crowned king of England and began to combine Anglo-Saxon and Norman institutions</a:t>
            </a:r>
          </a:p>
        </p:txBody>
      </p:sp>
    </p:spTree>
    <p:extLst>
      <p:ext uri="{BB962C8B-B14F-4D97-AF65-F5344CB8AC3E}">
        <p14:creationId xmlns:p14="http://schemas.microsoft.com/office/powerpoint/2010/main" val="3676950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078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of 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5720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Rise of the monarchy</a:t>
            </a:r>
            <a:r>
              <a:rPr lang="en-US" dirty="0"/>
              <a:t>:</a:t>
            </a:r>
          </a:p>
          <a:p>
            <a:r>
              <a:rPr lang="en-US" dirty="0"/>
              <a:t>Henry II ruled from 1154 to 1189</a:t>
            </a:r>
          </a:p>
          <a:p>
            <a:r>
              <a:rPr lang="en-US" dirty="0"/>
              <a:t>enlarged the power of the English monarchy</a:t>
            </a:r>
          </a:p>
          <a:p>
            <a:r>
              <a:rPr lang="en-US" dirty="0"/>
              <a:t>expanded the royal courts’ powers to cover more criminal and property cases</a:t>
            </a:r>
          </a:p>
          <a:p>
            <a:r>
              <a:rPr lang="en-US" dirty="0"/>
              <a:t>a body of common law began to replace varying local codes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07" y="1828800"/>
            <a:ext cx="3295255" cy="4114800"/>
          </a:xfrm>
        </p:spPr>
      </p:pic>
    </p:spTree>
    <p:extLst>
      <p:ext uri="{BB962C8B-B14F-4D97-AF65-F5344CB8AC3E}">
        <p14:creationId xmlns:p14="http://schemas.microsoft.com/office/powerpoint/2010/main" val="251467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Influence of the Early Middle Ages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Also called Medieval Times or the Dark Ages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Approximately between 5</a:t>
            </a:r>
            <a:r>
              <a:rPr lang="en-US" baseline="30000"/>
              <a:t>th</a:t>
            </a:r>
            <a:r>
              <a:rPr lang="en-US"/>
              <a:t> and 10</a:t>
            </a:r>
            <a:r>
              <a:rPr lang="en-US" baseline="30000"/>
              <a:t>th</a:t>
            </a:r>
            <a:r>
              <a:rPr lang="en-US"/>
              <a:t> century AD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A mixture of the following: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Leftovers from Ancient Rome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The Germanic Invaders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The Roman Catholic Church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Magna </a:t>
            </a:r>
            <a:r>
              <a:rPr lang="en-US" dirty="0" err="1"/>
              <a:t>Carta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many nobles rebelled against King John over expanding power of the English monarch</a:t>
            </a:r>
          </a:p>
          <a:p>
            <a:r>
              <a:rPr lang="en-US" dirty="0"/>
              <a:t>by 1215 at </a:t>
            </a:r>
            <a:r>
              <a:rPr lang="en-US" dirty="0" err="1"/>
              <a:t>Runnymeade</a:t>
            </a:r>
            <a:r>
              <a:rPr lang="en-US" dirty="0"/>
              <a:t>, John was forced to sign the Magna </a:t>
            </a:r>
            <a:r>
              <a:rPr lang="en-US" dirty="0" err="1"/>
              <a:t>Carta</a:t>
            </a:r>
            <a:r>
              <a:rPr lang="en-US" dirty="0"/>
              <a:t>, or Great Charter</a:t>
            </a:r>
          </a:p>
          <a:p>
            <a:pPr lvl="1"/>
            <a:r>
              <a:rPr lang="en-US" dirty="0"/>
              <a:t>gave written recognition to the longstanding feudal idea of mutual rights and obligations between lord and vassal (a document of rights)</a:t>
            </a:r>
          </a:p>
          <a:p>
            <a:pPr lvl="1"/>
            <a:r>
              <a:rPr lang="en-US" dirty="0"/>
              <a:t>used to strengthen the idea that the monarch had limited power</a:t>
            </a:r>
          </a:p>
          <a:p>
            <a:pPr lvl="1"/>
            <a:r>
              <a:rPr lang="en-US" dirty="0"/>
              <a:t>later helped support the concept that individuals are entitled to trial by jury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128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96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/>
              <a:t>Rise of 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The English Parliament</a:t>
            </a:r>
            <a:r>
              <a:rPr lang="en-US" dirty="0"/>
              <a:t>:</a:t>
            </a:r>
          </a:p>
          <a:p>
            <a:r>
              <a:rPr lang="en-US" dirty="0"/>
              <a:t>emerged in the 1200s</a:t>
            </a:r>
          </a:p>
          <a:p>
            <a:r>
              <a:rPr lang="en-US" dirty="0"/>
              <a:t>during the reign of Edward I </a:t>
            </a:r>
          </a:p>
          <a:p>
            <a:r>
              <a:rPr lang="en-US" dirty="0"/>
              <a:t>an important step in developing a representational government</a:t>
            </a:r>
          </a:p>
          <a:p>
            <a:r>
              <a:rPr lang="en-US" dirty="0"/>
              <a:t>composed of two knights from every county, two people from every town, and all of England’s nobles and bishops</a:t>
            </a:r>
          </a:p>
          <a:p>
            <a:r>
              <a:rPr lang="en-US" dirty="0"/>
              <a:t>Later, nobles and church lords formed the House of Lords, and knights and townspeople formed the House of Commons</a:t>
            </a:r>
          </a:p>
          <a:p>
            <a:r>
              <a:rPr lang="en-US" dirty="0"/>
              <a:t>imposed taxes and passed laws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800600"/>
            <a:ext cx="3792648" cy="2514916"/>
          </a:xfrm>
        </p:spPr>
      </p:pic>
    </p:spTree>
    <p:extLst>
      <p:ext uri="{BB962C8B-B14F-4D97-AF65-F5344CB8AC3E}">
        <p14:creationId xmlns:p14="http://schemas.microsoft.com/office/powerpoint/2010/main" val="2920204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France and the </a:t>
            </a:r>
            <a:r>
              <a:rPr lang="en-US" dirty="0" err="1"/>
              <a:t>Capetian</a:t>
            </a:r>
            <a:r>
              <a:rPr lang="en-US" dirty="0"/>
              <a:t> Dynasty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534400" cy="5910073"/>
          </a:xfrm>
        </p:spPr>
      </p:pic>
    </p:spTree>
    <p:extLst>
      <p:ext uri="{BB962C8B-B14F-4D97-AF65-F5344CB8AC3E}">
        <p14:creationId xmlns:p14="http://schemas.microsoft.com/office/powerpoint/2010/main" val="39157070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France and the </a:t>
            </a:r>
            <a:r>
              <a:rPr lang="en-US" dirty="0" err="1"/>
              <a:t>Capetian</a:t>
            </a:r>
            <a:r>
              <a:rPr lang="en-US" dirty="0"/>
              <a:t> Dynasty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after the death of the last Carolingian king in 987</a:t>
            </a:r>
          </a:p>
          <a:p>
            <a:r>
              <a:rPr lang="en-US" dirty="0"/>
              <a:t>Hugh Capet became king</a:t>
            </a:r>
          </a:p>
          <a:p>
            <a:r>
              <a:rPr lang="en-US" dirty="0"/>
              <a:t>founded the </a:t>
            </a:r>
            <a:r>
              <a:rPr lang="en-US" dirty="0" err="1"/>
              <a:t>Capetian</a:t>
            </a:r>
            <a:r>
              <a:rPr lang="en-US" dirty="0"/>
              <a:t> dynasty of French kings</a:t>
            </a:r>
          </a:p>
          <a:p>
            <a:r>
              <a:rPr lang="en-US" dirty="0"/>
              <a:t>the French monarchy’s power grew under King Philip II Augustus</a:t>
            </a:r>
          </a:p>
          <a:p>
            <a:r>
              <a:rPr lang="en-US" dirty="0"/>
              <a:t>ruled from 1180 to 1223</a:t>
            </a:r>
          </a:p>
          <a:p>
            <a:r>
              <a:rPr lang="en-US" dirty="0"/>
              <a:t>took back by force the French territories ruled by the English</a:t>
            </a:r>
          </a:p>
          <a:p>
            <a:r>
              <a:rPr lang="en-US" dirty="0"/>
              <a:t>greatly increased the income and power of the French monarchy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53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Holy </a:t>
            </a:r>
            <a:r>
              <a:rPr lang="en-US"/>
              <a:t>Roman Empire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534400" cy="5910073"/>
          </a:xfrm>
        </p:spPr>
      </p:pic>
    </p:spTree>
    <p:extLst>
      <p:ext uri="{BB962C8B-B14F-4D97-AF65-F5344CB8AC3E}">
        <p14:creationId xmlns:p14="http://schemas.microsoft.com/office/powerpoint/2010/main" val="3915707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Holy Roman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Otto I</a:t>
            </a:r>
            <a:r>
              <a:rPr lang="en-US" dirty="0"/>
              <a:t>:</a:t>
            </a:r>
          </a:p>
          <a:p>
            <a:r>
              <a:rPr lang="en-US" dirty="0"/>
              <a:t>tenth century</a:t>
            </a:r>
          </a:p>
          <a:p>
            <a:r>
              <a:rPr lang="en-US" dirty="0"/>
              <a:t>powerful Saxon duke became king of the eastern Frankish kingdom</a:t>
            </a:r>
          </a:p>
          <a:p>
            <a:r>
              <a:rPr lang="en-US" dirty="0"/>
              <a:t>was crowned by the Pope, emperor of the Romans in 962 in exchange for protection</a:t>
            </a:r>
          </a:p>
          <a:p>
            <a:r>
              <a:rPr lang="en-US" dirty="0"/>
              <a:t>as leaders of </a:t>
            </a:r>
            <a:r>
              <a:rPr lang="en-US" b="1" dirty="0"/>
              <a:t>a new Roman Empire</a:t>
            </a:r>
            <a:r>
              <a:rPr lang="en-US" dirty="0"/>
              <a:t>, the German kings tried to rule both German and Italian lands</a:t>
            </a:r>
          </a:p>
        </p:txBody>
      </p:sp>
    </p:spTree>
    <p:extLst>
      <p:ext uri="{BB962C8B-B14F-4D97-AF65-F5344CB8AC3E}">
        <p14:creationId xmlns:p14="http://schemas.microsoft.com/office/powerpoint/2010/main" val="35507599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Holy Roman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Frederick I</a:t>
            </a:r>
            <a:r>
              <a:rPr lang="en-US" dirty="0"/>
              <a:t>:</a:t>
            </a:r>
          </a:p>
          <a:p>
            <a:r>
              <a:rPr lang="en-US" dirty="0"/>
              <a:t>considered Italy the center of a “holy empire”</a:t>
            </a:r>
          </a:p>
          <a:p>
            <a:r>
              <a:rPr lang="en-US" dirty="0"/>
              <a:t>Coined the name </a:t>
            </a:r>
            <a:r>
              <a:rPr lang="en-US" b="1" i="1" dirty="0"/>
              <a:t>Holy Roman Empire</a:t>
            </a:r>
            <a:endParaRPr lang="en-US" dirty="0"/>
          </a:p>
          <a:p>
            <a:r>
              <a:rPr lang="en-US" dirty="0"/>
              <a:t>attempted to conquer northern Italy</a:t>
            </a:r>
          </a:p>
          <a:p>
            <a:r>
              <a:rPr lang="en-US" dirty="0"/>
              <a:t>was opposed by the pope and the northern cities</a:t>
            </a:r>
          </a:p>
          <a:p>
            <a:r>
              <a:rPr lang="en-US" dirty="0"/>
              <a:t>Frederick II wanted to establish a centralized state in Italy but met with the same resistance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863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Holy Roman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Formation of German States</a:t>
            </a:r>
            <a:r>
              <a:rPr lang="en-US" dirty="0"/>
              <a:t>:</a:t>
            </a:r>
          </a:p>
          <a:p>
            <a:r>
              <a:rPr lang="en-US" dirty="0"/>
              <a:t>while the emperors were fighting</a:t>
            </a:r>
          </a:p>
          <a:p>
            <a:r>
              <a:rPr lang="en-US" dirty="0"/>
              <a:t>Germany was left in the hands of powerful German lords</a:t>
            </a:r>
          </a:p>
          <a:p>
            <a:r>
              <a:rPr lang="en-US" dirty="0"/>
              <a:t>created many independent states</a:t>
            </a:r>
          </a:p>
          <a:p>
            <a:r>
              <a:rPr lang="en-US" dirty="0"/>
              <a:t>kept the German ruler from maintaining a strong central monarchical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586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7772400" cy="136207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Medieval Church</a:t>
            </a:r>
          </a:p>
        </p:txBody>
      </p:sp>
    </p:spTree>
    <p:extLst>
      <p:ext uri="{BB962C8B-B14F-4D97-AF65-F5344CB8AC3E}">
        <p14:creationId xmlns:p14="http://schemas.microsoft.com/office/powerpoint/2010/main" val="91448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Medieval Invasions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Huns and Germanic tribes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Vikings, Magyars, and Muslims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Effects of Invasions: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Loss of common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Decline in learning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Population shifts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Downfall of cities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Disruption of trade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Element</a:t>
            </a:r>
            <a:r>
              <a:rPr lang="en-US" dirty="0"/>
              <a:t>: Explain the role of the church in medieval society.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207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66800"/>
            <a:ext cx="6096000" cy="58356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Developed a system of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Priests headed local communities called parishes</a:t>
            </a:r>
          </a:p>
          <a:p>
            <a:pPr lvl="0"/>
            <a:r>
              <a:rPr lang="en-US" dirty="0"/>
              <a:t>group of parishes(bishopric/diocese) headed by a bishop</a:t>
            </a:r>
          </a:p>
          <a:p>
            <a:pPr lvl="0"/>
            <a:r>
              <a:rPr lang="en-US" dirty="0"/>
              <a:t>bishop of Rome claimed he was the leader of the Roman Catholic Church</a:t>
            </a:r>
          </a:p>
          <a:p>
            <a:r>
              <a:rPr lang="en-US" dirty="0"/>
              <a:t>later called popes from the Latin word </a:t>
            </a:r>
            <a:r>
              <a:rPr lang="en-US" i="1" dirty="0"/>
              <a:t>papa, </a:t>
            </a:r>
            <a:r>
              <a:rPr lang="en-US" dirty="0"/>
              <a:t>“father”</a:t>
            </a:r>
          </a:p>
        </p:txBody>
      </p:sp>
    </p:spTree>
    <p:extLst>
      <p:ext uri="{BB962C8B-B14F-4D97-AF65-F5344CB8AC3E}">
        <p14:creationId xmlns:p14="http://schemas.microsoft.com/office/powerpoint/2010/main" val="42632932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Developed a body of Doctrine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Church councils met to define Church teachings</a:t>
            </a:r>
          </a:p>
          <a:p>
            <a:pPr lvl="1"/>
            <a:r>
              <a:rPr lang="en-US" dirty="0"/>
              <a:t>Dependability of the Pope</a:t>
            </a:r>
          </a:p>
          <a:p>
            <a:pPr lvl="1"/>
            <a:r>
              <a:rPr lang="en-US" dirty="0"/>
              <a:t>Salvation in the Roman Church only</a:t>
            </a:r>
          </a:p>
          <a:p>
            <a:pPr lvl="1"/>
            <a:r>
              <a:rPr lang="en-US" dirty="0"/>
              <a:t>Salvation by Works</a:t>
            </a:r>
          </a:p>
          <a:p>
            <a:pPr lvl="1"/>
            <a:r>
              <a:rPr lang="en-US" dirty="0"/>
              <a:t>Complete Sanctification</a:t>
            </a:r>
          </a:p>
          <a:p>
            <a:pPr lvl="1"/>
            <a:r>
              <a:rPr lang="en-US" dirty="0"/>
              <a:t>Worshiping of Saints</a:t>
            </a:r>
          </a:p>
          <a:p>
            <a:pPr lvl="1"/>
            <a:r>
              <a:rPr lang="en-US" dirty="0"/>
              <a:t>Exaltation of the Clergy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78" y="2362200"/>
            <a:ext cx="4771536" cy="3352799"/>
          </a:xfrm>
        </p:spPr>
      </p:pic>
    </p:spTree>
    <p:extLst>
      <p:ext uri="{BB962C8B-B14F-4D97-AF65-F5344CB8AC3E}">
        <p14:creationId xmlns:p14="http://schemas.microsoft.com/office/powerpoint/2010/main" val="4232313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Monks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3505200" cy="5265901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/>
              <a:t>played an important role in the Church</a:t>
            </a:r>
          </a:p>
          <a:p>
            <a:pPr lvl="0"/>
            <a:r>
              <a:rPr lang="en-US" dirty="0"/>
              <a:t>a man who separates himself from worldly life</a:t>
            </a:r>
          </a:p>
          <a:p>
            <a:r>
              <a:rPr lang="en-US" dirty="0"/>
              <a:t>dedicated himself to God (monasticism)</a:t>
            </a:r>
          </a:p>
        </p:txBody>
      </p:sp>
    </p:spTree>
    <p:extLst>
      <p:ext uri="{BB962C8B-B14F-4D97-AF65-F5344CB8AC3E}">
        <p14:creationId xmlns:p14="http://schemas.microsoft.com/office/powerpoint/2010/main" val="3288299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Benedictine’s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sixth century</a:t>
            </a:r>
          </a:p>
          <a:p>
            <a:pPr lvl="0"/>
            <a:r>
              <a:rPr lang="en-US" dirty="0"/>
              <a:t>order of monks founded by Saint Benedict </a:t>
            </a:r>
          </a:p>
          <a:p>
            <a:pPr lvl="0"/>
            <a:r>
              <a:rPr lang="en-US" dirty="0"/>
              <a:t>wrote rules for their practice, The Benedictine rule</a:t>
            </a:r>
          </a:p>
          <a:p>
            <a:pPr lvl="0"/>
            <a:r>
              <a:rPr lang="en-US" dirty="0"/>
              <a:t>used by other monastic groups</a:t>
            </a:r>
          </a:p>
          <a:p>
            <a:r>
              <a:rPr lang="en-US" dirty="0"/>
              <a:t>social work in their communities made them the new heroes of Christian civilization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5105400" cy="5105400"/>
          </a:xfrm>
        </p:spPr>
      </p:pic>
    </p:spTree>
    <p:extLst>
      <p:ext uri="{BB962C8B-B14F-4D97-AF65-F5344CB8AC3E}">
        <p14:creationId xmlns:p14="http://schemas.microsoft.com/office/powerpoint/2010/main" val="25236168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Role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620000" cy="428624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5105400"/>
            <a:ext cx="8305800" cy="1858963"/>
          </a:xfrm>
        </p:spPr>
        <p:txBody>
          <a:bodyPr/>
          <a:lstStyle/>
          <a:p>
            <a:pPr lvl="0"/>
            <a:r>
              <a:rPr lang="en-US" dirty="0"/>
              <a:t>provided a basis for unity and order</a:t>
            </a:r>
          </a:p>
          <a:p>
            <a:pPr lvl="0"/>
            <a:r>
              <a:rPr lang="en-US" dirty="0"/>
              <a:t>most powerful entity of the period</a:t>
            </a:r>
          </a:p>
          <a:p>
            <a:r>
              <a:rPr lang="en-US" dirty="0"/>
              <a:t>largest land holder of the period</a:t>
            </a:r>
          </a:p>
        </p:txBody>
      </p:sp>
    </p:spTree>
    <p:extLst>
      <p:ext uri="{BB962C8B-B14F-4D97-AF65-F5344CB8AC3E}">
        <p14:creationId xmlns:p14="http://schemas.microsoft.com/office/powerpoint/2010/main" val="36962135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Papal Monarchy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Element</a:t>
            </a:r>
            <a:r>
              <a:rPr lang="en-US" dirty="0"/>
              <a:t>: Describe the political impact of Christianity; include Pope Gregory VII and King Henry IV of Germany (Holy Roman Emperor).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Vocabulary</a:t>
            </a:r>
            <a:r>
              <a:rPr lang="en-US" dirty="0"/>
              <a:t>: Pope Gregory VII, King Henry IV, Holy Roman Empire</a:t>
            </a:r>
          </a:p>
        </p:txBody>
      </p:sp>
    </p:spTree>
    <p:extLst>
      <p:ext uri="{BB962C8B-B14F-4D97-AF65-F5344CB8AC3E}">
        <p14:creationId xmlns:p14="http://schemas.microsoft.com/office/powerpoint/2010/main" val="27940410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Papal Monarchy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“There are two powers by which this world is chiefly ruled: the sacred authority of the priesthood and the authority of kings”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Pope </a:t>
            </a:r>
            <a:r>
              <a:rPr lang="en-US" dirty="0" err="1"/>
              <a:t>Gelasius</a:t>
            </a:r>
            <a:r>
              <a:rPr lang="en-US" dirty="0"/>
              <a:t> I (AD 500)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36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Papal State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0029"/>
            <a:ext cx="4648200" cy="571797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/>
              <a:t>control over the territory in central Italy</a:t>
            </a:r>
          </a:p>
          <a:p>
            <a:pPr lvl="0"/>
            <a:r>
              <a:rPr lang="en-US" dirty="0"/>
              <a:t>involved the popes in politics</a:t>
            </a:r>
          </a:p>
          <a:p>
            <a:r>
              <a:rPr lang="en-US" dirty="0"/>
              <a:t>often at the expense of their spiritual duties</a:t>
            </a:r>
          </a:p>
        </p:txBody>
      </p:sp>
    </p:spTree>
    <p:extLst>
      <p:ext uri="{BB962C8B-B14F-4D97-AF65-F5344CB8AC3E}">
        <p14:creationId xmlns:p14="http://schemas.microsoft.com/office/powerpoint/2010/main" val="32712462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Feudalism on the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Bishops and abbots held offices as grants from nobles</a:t>
            </a:r>
          </a:p>
          <a:p>
            <a:pPr lvl="0"/>
            <a:r>
              <a:rPr lang="en-US" dirty="0"/>
              <a:t>were vassals with allegiance to a secular authority</a:t>
            </a:r>
          </a:p>
          <a:p>
            <a:r>
              <a:rPr lang="en-US" dirty="0"/>
              <a:t>obligated to carry out military duties (Crusades)</a:t>
            </a:r>
          </a:p>
        </p:txBody>
      </p:sp>
    </p:spTree>
    <p:extLst>
      <p:ext uri="{BB962C8B-B14F-4D97-AF65-F5344CB8AC3E}">
        <p14:creationId xmlns:p14="http://schemas.microsoft.com/office/powerpoint/2010/main" val="41585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Vikings</a:t>
            </a:r>
          </a:p>
        </p:txBody>
      </p:sp>
      <p:pic>
        <p:nvPicPr>
          <p:cNvPr id="19458" name="Picture 4" descr="VikingSh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426720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VikingSwor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828800"/>
            <a:ext cx="38100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57200" y="51816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57200" y="510540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A Viking Ship and some Viking Swords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Pope Gregory VII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eleventh century</a:t>
            </a:r>
          </a:p>
          <a:p>
            <a:pPr lvl="0"/>
            <a:r>
              <a:rPr lang="en-US" dirty="0"/>
              <a:t>claimed that the pope’s authority extended over all the Christian world (including rulers)</a:t>
            </a:r>
          </a:p>
          <a:p>
            <a:pPr lvl="0"/>
            <a:r>
              <a:rPr lang="en-US" dirty="0"/>
              <a:t>asserted the Church’s right to appoint clergy and run its affairs  (College of Cardinals)</a:t>
            </a:r>
          </a:p>
          <a:p>
            <a:pPr lvl="0"/>
            <a:r>
              <a:rPr lang="en-US" dirty="0"/>
              <a:t>in 1075 issued a decree forbidding high-ranking clerics from receiving their offices from lay (secular) leaders (lay investiture)</a:t>
            </a:r>
          </a:p>
          <a:p>
            <a:r>
              <a:rPr lang="en-US" dirty="0"/>
              <a:t>lessened the power of kings (King </a:t>
            </a:r>
            <a:r>
              <a:rPr lang="en-US" b="1" dirty="0"/>
              <a:t>Henry IV </a:t>
            </a:r>
            <a:r>
              <a:rPr lang="en-US" dirty="0"/>
              <a:t>of Germany)</a:t>
            </a:r>
          </a:p>
        </p:txBody>
      </p:sp>
    </p:spTree>
    <p:extLst>
      <p:ext uri="{BB962C8B-B14F-4D97-AF65-F5344CB8AC3E}">
        <p14:creationId xmlns:p14="http://schemas.microsoft.com/office/powerpoint/2010/main" val="28880209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Church v. State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23" y="1600200"/>
            <a:ext cx="3323754" cy="452596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3026"/>
            <a:ext cx="3590578" cy="4419173"/>
          </a:xfrm>
        </p:spPr>
      </p:pic>
    </p:spTree>
    <p:extLst>
      <p:ext uri="{BB962C8B-B14F-4D97-AF65-F5344CB8AC3E}">
        <p14:creationId xmlns:p14="http://schemas.microsoft.com/office/powerpoint/2010/main" val="41194215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Church v. State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Holy Roman Emperor Henry IV opposed the reform of Gregory VII</a:t>
            </a:r>
          </a:p>
          <a:p>
            <a:pPr lvl="0"/>
            <a:r>
              <a:rPr lang="en-US" dirty="0"/>
              <a:t>in 1076, Gregory excommunicated Henry and all the bishops he had appointed</a:t>
            </a:r>
          </a:p>
          <a:p>
            <a:pPr lvl="0"/>
            <a:r>
              <a:rPr lang="en-US" dirty="0"/>
              <a:t>the princes subsequently meet to elect a new king</a:t>
            </a:r>
          </a:p>
          <a:p>
            <a:pPr lvl="0"/>
            <a:r>
              <a:rPr lang="en-US" dirty="0"/>
              <a:t>Henry held a private penance with Gregory VII</a:t>
            </a:r>
          </a:p>
          <a:p>
            <a:r>
              <a:rPr lang="en-US" dirty="0"/>
              <a:t>ceded the superiority and equality of imperial rulers to the church</a:t>
            </a:r>
          </a:p>
        </p:txBody>
      </p:sp>
    </p:spTree>
    <p:extLst>
      <p:ext uri="{BB962C8B-B14F-4D97-AF65-F5344CB8AC3E}">
        <p14:creationId xmlns:p14="http://schemas.microsoft.com/office/powerpoint/2010/main" val="880820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113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Pope Innocent III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4339244" cy="4419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thirteenth century</a:t>
            </a:r>
          </a:p>
          <a:p>
            <a:pPr lvl="0"/>
            <a:r>
              <a:rPr lang="en-US" dirty="0"/>
              <a:t>reached the height of political power</a:t>
            </a:r>
          </a:p>
          <a:p>
            <a:pPr lvl="0"/>
            <a:r>
              <a:rPr lang="en-US" dirty="0"/>
              <a:t>believed he was the supreme judge of European affairs</a:t>
            </a:r>
          </a:p>
          <a:p>
            <a:r>
              <a:rPr lang="en-US" dirty="0"/>
              <a:t>ordered Philip Augustus to take back his wife after Philip had sought an annulment</a:t>
            </a:r>
          </a:p>
        </p:txBody>
      </p:sp>
    </p:spTree>
    <p:extLst>
      <p:ext uri="{BB962C8B-B14F-4D97-AF65-F5344CB8AC3E}">
        <p14:creationId xmlns:p14="http://schemas.microsoft.com/office/powerpoint/2010/main" val="10992382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Trade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Element</a:t>
            </a:r>
            <a:r>
              <a:rPr lang="en-US" dirty="0"/>
              <a:t>: Describe how increasing trade led to the growth of towns and cities. </a:t>
            </a:r>
          </a:p>
        </p:txBody>
      </p:sp>
    </p:spTree>
    <p:extLst>
      <p:ext uri="{BB962C8B-B14F-4D97-AF65-F5344CB8AC3E}">
        <p14:creationId xmlns:p14="http://schemas.microsoft.com/office/powerpoint/2010/main" val="15411886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Revival of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eleventh and twelfth century</a:t>
            </a:r>
          </a:p>
          <a:p>
            <a:pPr lvl="0"/>
            <a:r>
              <a:rPr lang="en-US" dirty="0"/>
              <a:t>changed the economic foundation of Europe from basically agricultural to a mix of agricultural and commercial</a:t>
            </a:r>
          </a:p>
          <a:p>
            <a:r>
              <a:rPr lang="en-US" dirty="0"/>
              <a:t>Italian cities took the lead</a:t>
            </a:r>
          </a:p>
        </p:txBody>
      </p:sp>
    </p:spTree>
    <p:extLst>
      <p:ext uri="{BB962C8B-B14F-4D97-AF65-F5344CB8AC3E}">
        <p14:creationId xmlns:p14="http://schemas.microsoft.com/office/powerpoint/2010/main" val="287613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by the end of the twelfth century</a:t>
            </a:r>
          </a:p>
          <a:p>
            <a:pPr lvl="0"/>
            <a:r>
              <a:rPr lang="en-US" dirty="0"/>
              <a:t>goods were being regularly exchanged between Flanders and Italy</a:t>
            </a:r>
          </a:p>
          <a:p>
            <a:pPr lvl="0"/>
            <a:r>
              <a:rPr lang="en-US" dirty="0"/>
              <a:t>the demand for gold and silver coins arose</a:t>
            </a:r>
          </a:p>
          <a:p>
            <a:r>
              <a:rPr lang="en-US" dirty="0"/>
              <a:t>money economy will replace the barter system</a:t>
            </a:r>
          </a:p>
        </p:txBody>
      </p:sp>
    </p:spTree>
    <p:extLst>
      <p:ext uri="{BB962C8B-B14F-4D97-AF65-F5344CB8AC3E}">
        <p14:creationId xmlns:p14="http://schemas.microsoft.com/office/powerpoint/2010/main" val="7518474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trading companies and banking firms were established</a:t>
            </a:r>
          </a:p>
          <a:p>
            <a:pPr lvl="0"/>
            <a:r>
              <a:rPr lang="en-US" i="1" dirty="0"/>
              <a:t> </a:t>
            </a:r>
            <a:r>
              <a:rPr lang="en-US" dirty="0"/>
              <a:t>managed the exchange and sale of goods</a:t>
            </a:r>
          </a:p>
          <a:p>
            <a:pPr lvl="0"/>
            <a:r>
              <a:rPr lang="en-US" dirty="0"/>
              <a:t>led to the rise of </a:t>
            </a:r>
            <a:r>
              <a:rPr lang="en-US" b="1" dirty="0"/>
              <a:t>commercial capitalism</a:t>
            </a:r>
            <a:endParaRPr lang="en-US" dirty="0"/>
          </a:p>
          <a:p>
            <a:pPr lvl="1"/>
            <a:r>
              <a:rPr lang="en-US" dirty="0"/>
              <a:t>an economic system in which people invested in trade and goods to make a profit</a:t>
            </a:r>
          </a:p>
        </p:txBody>
      </p:sp>
    </p:spTree>
    <p:extLst>
      <p:ext uri="{BB962C8B-B14F-4D97-AF65-F5344CB8AC3E}">
        <p14:creationId xmlns:p14="http://schemas.microsoft.com/office/powerpoint/2010/main" val="15900559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Middle 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Middle Ages reached a high point in the 1200s</a:t>
            </a:r>
          </a:p>
          <a:p>
            <a:pPr lvl="0"/>
            <a:r>
              <a:rPr lang="en-US" dirty="0"/>
              <a:t>1300s and early 1400s </a:t>
            </a:r>
          </a:p>
          <a:p>
            <a:r>
              <a:rPr lang="en-US" dirty="0"/>
              <a:t>Europe was challenged by disastrous forces</a:t>
            </a:r>
          </a:p>
        </p:txBody>
      </p:sp>
    </p:spTree>
    <p:extLst>
      <p:ext uri="{BB962C8B-B14F-4D97-AF65-F5344CB8AC3E}">
        <p14:creationId xmlns:p14="http://schemas.microsoft.com/office/powerpoint/2010/main" val="128212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Magyars</a:t>
            </a:r>
          </a:p>
        </p:txBody>
      </p:sp>
      <p:pic>
        <p:nvPicPr>
          <p:cNvPr id="20482" name="Picture 4" descr="Magya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58674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6477000" y="1981200"/>
            <a:ext cx="2209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Prince Arpad crossing the Carpathian Basin in Central Europe.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Bubonic Plague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267200"/>
            <a:ext cx="8382000" cy="25146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Description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the </a:t>
            </a:r>
            <a:r>
              <a:rPr lang="en-US" b="1" dirty="0"/>
              <a:t>Black Death</a:t>
            </a:r>
            <a:endParaRPr lang="en-US" dirty="0"/>
          </a:p>
          <a:p>
            <a:pPr lvl="0"/>
            <a:r>
              <a:rPr lang="en-US" dirty="0"/>
              <a:t>spread by black rats infested with fleas carrying a deadly bacterium</a:t>
            </a:r>
          </a:p>
          <a:p>
            <a:r>
              <a:rPr lang="en-US" dirty="0"/>
              <a:t>millions died of the plague between 1347 and 1351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6400800" cy="3200400"/>
          </a:xfrm>
        </p:spPr>
      </p:pic>
    </p:spTree>
    <p:extLst>
      <p:ext uri="{BB962C8B-B14F-4D97-AF65-F5344CB8AC3E}">
        <p14:creationId xmlns:p14="http://schemas.microsoft.com/office/powerpoint/2010/main" val="830948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Bubonic Plague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Consequences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trade declined</a:t>
            </a:r>
          </a:p>
          <a:p>
            <a:pPr lvl="0"/>
            <a:r>
              <a:rPr lang="en-US" dirty="0"/>
              <a:t>a shortage of workers caused a dramatic rise in the price of labor</a:t>
            </a:r>
          </a:p>
          <a:p>
            <a:r>
              <a:rPr lang="en-US" dirty="0"/>
              <a:t>lowered the demand for food, resulted in falling prices</a:t>
            </a:r>
          </a:p>
        </p:txBody>
      </p:sp>
    </p:spTree>
    <p:extLst>
      <p:ext uri="{BB962C8B-B14F-4D97-AF65-F5344CB8AC3E}">
        <p14:creationId xmlns:p14="http://schemas.microsoft.com/office/powerpoint/2010/main" val="34485030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Schism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Background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Struggles with the king led a French pope to take up residence in Avignon in southern France in 1305</a:t>
            </a:r>
          </a:p>
          <a:p>
            <a:pPr lvl="0"/>
            <a:r>
              <a:rPr lang="en-US" dirty="0"/>
              <a:t>the pope resided in Avignon until 1377</a:t>
            </a:r>
          </a:p>
          <a:p>
            <a:r>
              <a:rPr lang="en-US" dirty="0"/>
              <a:t>pope returned to Rome in 1377</a:t>
            </a:r>
          </a:p>
        </p:txBody>
      </p:sp>
    </p:spTree>
    <p:extLst>
      <p:ext uri="{BB962C8B-B14F-4D97-AF65-F5344CB8AC3E}">
        <p14:creationId xmlns:p14="http://schemas.microsoft.com/office/powerpoint/2010/main" val="42443965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Schism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Description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after the Pope’s death:</a:t>
            </a:r>
          </a:p>
          <a:p>
            <a:pPr lvl="1"/>
            <a:r>
              <a:rPr lang="en-US" dirty="0"/>
              <a:t>a group of Italian cardinals elected an Italian pope</a:t>
            </a:r>
          </a:p>
          <a:p>
            <a:pPr lvl="1"/>
            <a:r>
              <a:rPr lang="en-US" dirty="0"/>
              <a:t>a group of French cardinals elected a French pope</a:t>
            </a:r>
          </a:p>
          <a:p>
            <a:pPr lvl="0"/>
            <a:r>
              <a:rPr lang="en-US" dirty="0"/>
              <a:t>each line of popes denounced the other</a:t>
            </a:r>
          </a:p>
          <a:p>
            <a:pPr lvl="0"/>
            <a:r>
              <a:rPr lang="en-US" dirty="0"/>
              <a:t>lasted from 1378 to 1417 and divided Europe</a:t>
            </a:r>
          </a:p>
          <a:p>
            <a:r>
              <a:rPr lang="en-US" dirty="0"/>
              <a:t>finally ended in 1417</a:t>
            </a:r>
          </a:p>
        </p:txBody>
      </p:sp>
    </p:spTree>
    <p:extLst>
      <p:ext uri="{BB962C8B-B14F-4D97-AF65-F5344CB8AC3E}">
        <p14:creationId xmlns:p14="http://schemas.microsoft.com/office/powerpoint/2010/main" val="3070422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8415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Schism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Effect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people’s faith in both the papacy and the Church were undermined</a:t>
            </a:r>
          </a:p>
          <a:p>
            <a:r>
              <a:rPr lang="en-US" dirty="0"/>
              <a:t>the Church lost much of its political and spiritual authority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4427683" cy="4495800"/>
          </a:xfrm>
        </p:spPr>
      </p:pic>
    </p:spTree>
    <p:extLst>
      <p:ext uri="{BB962C8B-B14F-4D97-AF65-F5344CB8AC3E}">
        <p14:creationId xmlns:p14="http://schemas.microsoft.com/office/powerpoint/2010/main" val="16056784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Hundred Years’ War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4938889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Description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between England and France </a:t>
            </a:r>
          </a:p>
          <a:p>
            <a:r>
              <a:rPr lang="en-US" dirty="0"/>
              <a:t>lasted from 1337 to 1453</a:t>
            </a:r>
          </a:p>
        </p:txBody>
      </p:sp>
    </p:spTree>
    <p:extLst>
      <p:ext uri="{BB962C8B-B14F-4D97-AF65-F5344CB8AC3E}">
        <p14:creationId xmlns:p14="http://schemas.microsoft.com/office/powerpoint/2010/main" val="28070585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Hundred Years’ War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Joan of Arc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A peasant girl</a:t>
            </a:r>
          </a:p>
          <a:p>
            <a:r>
              <a:rPr lang="en-US" dirty="0"/>
              <a:t>helped the French armies to finally bring the war to an end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3505200" cy="5304536"/>
          </a:xfrm>
        </p:spPr>
      </p:pic>
    </p:spTree>
    <p:extLst>
      <p:ext uri="{BB962C8B-B14F-4D97-AF65-F5344CB8AC3E}">
        <p14:creationId xmlns:p14="http://schemas.microsoft.com/office/powerpoint/2010/main" val="24100971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Hundred Years’ War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Effect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political instability</a:t>
            </a:r>
          </a:p>
          <a:p>
            <a:pPr lvl="0"/>
            <a:r>
              <a:rPr lang="en-US" dirty="0"/>
              <a:t>by the fifteenth century, rulers from France, England, and other European states attempted to reestablish the centralized power of monarchies</a:t>
            </a:r>
          </a:p>
          <a:p>
            <a:pPr lvl="0"/>
            <a:r>
              <a:rPr lang="en-US" dirty="0"/>
              <a:t>The monarchies of France, England, and Spain became known as the new monarchies</a:t>
            </a:r>
          </a:p>
          <a:p>
            <a:r>
              <a:rPr lang="en-US" dirty="0"/>
              <a:t>The Holy Roman Empire became a land of hundreds of independent German states (The German Confederation)</a:t>
            </a:r>
          </a:p>
        </p:txBody>
      </p:sp>
    </p:spTree>
    <p:extLst>
      <p:ext uri="{BB962C8B-B14F-4D97-AF65-F5344CB8AC3E}">
        <p14:creationId xmlns:p14="http://schemas.microsoft.com/office/powerpoint/2010/main" val="22988481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on the Middle 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Crusades, bubonic plague, Great Schism, and the Hundred Years’ War</a:t>
            </a:r>
          </a:p>
          <a:p>
            <a:pPr lvl="0"/>
            <a:r>
              <a:rPr lang="en-US" dirty="0"/>
              <a:t>led to an end of the manorial system and feudalism</a:t>
            </a:r>
          </a:p>
          <a:p>
            <a:pPr lvl="0"/>
            <a:r>
              <a:rPr lang="en-US" dirty="0"/>
              <a:t>growth of cities</a:t>
            </a:r>
          </a:p>
          <a:p>
            <a:pPr lvl="0"/>
            <a:r>
              <a:rPr lang="en-US" dirty="0"/>
              <a:t>increased trade</a:t>
            </a:r>
          </a:p>
          <a:p>
            <a:r>
              <a:rPr lang="en-US" dirty="0"/>
              <a:t>beginning of the Renaissance</a:t>
            </a:r>
          </a:p>
        </p:txBody>
      </p:sp>
    </p:spTree>
    <p:extLst>
      <p:ext uri="{BB962C8B-B14F-4D97-AF65-F5344CB8AC3E}">
        <p14:creationId xmlns:p14="http://schemas.microsoft.com/office/powerpoint/2010/main" val="174709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a Common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Mixture of Latin to various Germanic dialects</a:t>
            </a:r>
          </a:p>
          <a:p>
            <a:r>
              <a:rPr lang="en-US" dirty="0"/>
              <a:t>Will produce:</a:t>
            </a:r>
          </a:p>
          <a:p>
            <a:pPr lvl="1"/>
            <a:r>
              <a:rPr lang="en-US" dirty="0"/>
              <a:t>English</a:t>
            </a:r>
          </a:p>
          <a:p>
            <a:pPr lvl="1"/>
            <a:r>
              <a:rPr lang="en-US" dirty="0"/>
              <a:t>French</a:t>
            </a:r>
          </a:p>
          <a:p>
            <a:pPr lvl="1"/>
            <a:r>
              <a:rPr lang="en-US" dirty="0"/>
              <a:t>German</a:t>
            </a:r>
          </a:p>
          <a:p>
            <a:pPr lvl="1"/>
            <a:r>
              <a:rPr lang="en-US" dirty="0"/>
              <a:t>Italian</a:t>
            </a:r>
          </a:p>
          <a:p>
            <a:pPr lvl="1"/>
            <a:r>
              <a:rPr lang="en-US" dirty="0"/>
              <a:t>Spanish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6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244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2170</Words>
  <Application>Microsoft Office PowerPoint</Application>
  <PresentationFormat>On-screen Show (4:3)</PresentationFormat>
  <Paragraphs>328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Arial</vt:lpstr>
      <vt:lpstr>Calibri</vt:lpstr>
      <vt:lpstr>Mongolian Baiti</vt:lpstr>
      <vt:lpstr>Wingdings</vt:lpstr>
      <vt:lpstr>Office Theme</vt:lpstr>
      <vt:lpstr>PowerPoint Presentation</vt:lpstr>
      <vt:lpstr>Middle Ages</vt:lpstr>
      <vt:lpstr>Feudalism</vt:lpstr>
      <vt:lpstr>Influence of the Early Middle Ages</vt:lpstr>
      <vt:lpstr>Medieval Invasions</vt:lpstr>
      <vt:lpstr>Vikings</vt:lpstr>
      <vt:lpstr>Magyars</vt:lpstr>
      <vt:lpstr>Loss of a Common Language</vt:lpstr>
      <vt:lpstr>PowerPoint Presentation</vt:lpstr>
      <vt:lpstr>Manorial System</vt:lpstr>
      <vt:lpstr>PowerPoint Presentation</vt:lpstr>
      <vt:lpstr>Impact of the Manorial System</vt:lpstr>
      <vt:lpstr>Economic System</vt:lpstr>
      <vt:lpstr>Code of Behavior</vt:lpstr>
      <vt:lpstr>Knights</vt:lpstr>
      <vt:lpstr>Knights fighting and going to battle</vt:lpstr>
      <vt:lpstr>A knights code of Chivalry</vt:lpstr>
      <vt:lpstr>Castle Life</vt:lpstr>
      <vt:lpstr>PowerPoint Presentation</vt:lpstr>
      <vt:lpstr>Belief System</vt:lpstr>
      <vt:lpstr>Political System</vt:lpstr>
      <vt:lpstr>Fief</vt:lpstr>
      <vt:lpstr>Status of Peasants</vt:lpstr>
      <vt:lpstr>Feudal Monarchs</vt:lpstr>
      <vt:lpstr>PowerPoint Presentation</vt:lpstr>
      <vt:lpstr>New Germanic Kingdoms</vt:lpstr>
      <vt:lpstr>New Germanic Kingdoms</vt:lpstr>
      <vt:lpstr>New Germanic Kingdoms</vt:lpstr>
      <vt:lpstr>Charles Martel</vt:lpstr>
      <vt:lpstr>PowerPoint Presentation</vt:lpstr>
      <vt:lpstr>Pepin the short</vt:lpstr>
      <vt:lpstr>Charlemagne and the Carolingians</vt:lpstr>
      <vt:lpstr>Charlemagne and the Carolingians</vt:lpstr>
      <vt:lpstr>Growth of European Kingdoms</vt:lpstr>
      <vt:lpstr>Impact of Feudalism</vt:lpstr>
      <vt:lpstr>Rise of England</vt:lpstr>
      <vt:lpstr>Rise of England</vt:lpstr>
      <vt:lpstr>PowerPoint Presentation</vt:lpstr>
      <vt:lpstr>Rise of England</vt:lpstr>
      <vt:lpstr>Magna Carta</vt:lpstr>
      <vt:lpstr>PowerPoint Presentation</vt:lpstr>
      <vt:lpstr>Rise of England</vt:lpstr>
      <vt:lpstr>France and the Capetian Dynasty</vt:lpstr>
      <vt:lpstr>France and the Capetian Dynasty</vt:lpstr>
      <vt:lpstr>Holy Roman Empire</vt:lpstr>
      <vt:lpstr>Holy Roman Empire</vt:lpstr>
      <vt:lpstr>Holy Roman Empire</vt:lpstr>
      <vt:lpstr>Holy Roman Empire</vt:lpstr>
      <vt:lpstr>Medieval Church</vt:lpstr>
      <vt:lpstr>Role of the Church</vt:lpstr>
      <vt:lpstr>Developed a system of Organization</vt:lpstr>
      <vt:lpstr>Developed a body of Doctrine</vt:lpstr>
      <vt:lpstr>Monks</vt:lpstr>
      <vt:lpstr>Benedictine’s</vt:lpstr>
      <vt:lpstr>Role</vt:lpstr>
      <vt:lpstr>Papal Monarchy</vt:lpstr>
      <vt:lpstr>Papal Monarchy</vt:lpstr>
      <vt:lpstr>Papal State</vt:lpstr>
      <vt:lpstr>Impact of Feudalism on the Church</vt:lpstr>
      <vt:lpstr>Pope Gregory VII</vt:lpstr>
      <vt:lpstr>Church v. State</vt:lpstr>
      <vt:lpstr>Church v. State</vt:lpstr>
      <vt:lpstr>PowerPoint Presentation</vt:lpstr>
      <vt:lpstr>Pope Innocent III</vt:lpstr>
      <vt:lpstr>Effects of Trade</vt:lpstr>
      <vt:lpstr>The Revival of Trade</vt:lpstr>
      <vt:lpstr>Money Economy</vt:lpstr>
      <vt:lpstr>Commercial Revolution</vt:lpstr>
      <vt:lpstr>Late Middle Ages</vt:lpstr>
      <vt:lpstr>Bubonic Plague</vt:lpstr>
      <vt:lpstr>Bubonic Plague</vt:lpstr>
      <vt:lpstr>Great Schism</vt:lpstr>
      <vt:lpstr>Great Schism</vt:lpstr>
      <vt:lpstr>PowerPoint Presentation</vt:lpstr>
      <vt:lpstr>Great Schism</vt:lpstr>
      <vt:lpstr>Hundred Years’ War</vt:lpstr>
      <vt:lpstr>Hundred Years’ War</vt:lpstr>
      <vt:lpstr>Hundred Years’ War</vt:lpstr>
      <vt:lpstr>Effects on the Middle Ages</vt:lpstr>
    </vt:vector>
  </TitlesOfParts>
  <Company>TCSS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Notes:</dc:title>
  <dc:creator>Troup County School System</dc:creator>
  <cp:lastModifiedBy>Darren Amodeo</cp:lastModifiedBy>
  <cp:revision>27</cp:revision>
  <dcterms:created xsi:type="dcterms:W3CDTF">2008-02-21T15:15:48Z</dcterms:created>
  <dcterms:modified xsi:type="dcterms:W3CDTF">2018-12-12T13:58:46Z</dcterms:modified>
</cp:coreProperties>
</file>